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301" r:id="rId2"/>
    <p:sldId id="256" r:id="rId3"/>
    <p:sldId id="257" r:id="rId4"/>
    <p:sldId id="302" r:id="rId5"/>
    <p:sldId id="306" r:id="rId6"/>
    <p:sldId id="308" r:id="rId7"/>
    <p:sldId id="307" r:id="rId8"/>
    <p:sldId id="312" r:id="rId9"/>
    <p:sldId id="313" r:id="rId10"/>
    <p:sldId id="323" r:id="rId11"/>
    <p:sldId id="311" r:id="rId12"/>
    <p:sldId id="333" r:id="rId13"/>
    <p:sldId id="324" r:id="rId14"/>
    <p:sldId id="327" r:id="rId15"/>
    <p:sldId id="325" r:id="rId16"/>
    <p:sldId id="326" r:id="rId17"/>
    <p:sldId id="330" r:id="rId18"/>
    <p:sldId id="331" r:id="rId19"/>
    <p:sldId id="329" r:id="rId20"/>
    <p:sldId id="319" r:id="rId21"/>
    <p:sldId id="328" r:id="rId22"/>
    <p:sldId id="281" r:id="rId2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Karla" pitchFamily="2" charset="0"/>
      <p:regular r:id="rId29"/>
      <p:bold r:id="rId30"/>
      <p:italic r:id="rId31"/>
      <p:boldItalic r:id="rId32"/>
    </p:embeddedFont>
    <p:embeddedFont>
      <p:font typeface="Rajdhani" panose="020B0604020202020204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5856BB-99C4-4C5B-B500-D982CA7160AD}">
  <a:tblStyle styleId="{5A5856BB-99C4-4C5B-B500-D982CA7160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6" autoAdjust="0"/>
  </p:normalViewPr>
  <p:slideViewPr>
    <p:cSldViewPr snapToGrid="0">
      <p:cViewPr varScale="1">
        <p:scale>
          <a:sx n="104" d="100"/>
          <a:sy n="104" d="100"/>
        </p:scale>
        <p:origin x="14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256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345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670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985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915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08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30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285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133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aa5f3edd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aa5f3edd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6d136aaa5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6d136aaa5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d136aaa59_1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d136aaa59_1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d13202ad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d13202ad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979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56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197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94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91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6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983209" y="2049387"/>
            <a:ext cx="316605" cy="590201"/>
            <a:chOff x="7975075" y="2414425"/>
            <a:chExt cx="340142" cy="634080"/>
          </a:xfrm>
        </p:grpSpPr>
        <p:sp>
          <p:nvSpPr>
            <p:cNvPr id="12" name="Google Shape;12;p2"/>
            <p:cNvSpPr/>
            <p:nvPr/>
          </p:nvSpPr>
          <p:spPr>
            <a:xfrm>
              <a:off x="7981111" y="2611449"/>
              <a:ext cx="199672" cy="437055"/>
            </a:xfrm>
            <a:custGeom>
              <a:avLst/>
              <a:gdLst/>
              <a:ahLst/>
              <a:cxnLst/>
              <a:rect l="l" t="t" r="r" b="b"/>
              <a:pathLst>
                <a:path w="3537" h="7742" extrusionOk="0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75075" y="2414425"/>
              <a:ext cx="340142" cy="574367"/>
            </a:xfrm>
            <a:custGeom>
              <a:avLst/>
              <a:gdLst/>
              <a:ahLst/>
              <a:cxnLst/>
              <a:rect l="l" t="t" r="r" b="b"/>
              <a:pathLst>
                <a:path w="6320" h="10672" fill="none" extrusionOk="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263490" y="2722217"/>
            <a:ext cx="300028" cy="305625"/>
            <a:chOff x="11644363" y="2198500"/>
            <a:chExt cx="195675" cy="199325"/>
          </a:xfrm>
        </p:grpSpPr>
        <p:sp>
          <p:nvSpPr>
            <p:cNvPr id="15" name="Google Shape;15;p2"/>
            <p:cNvSpPr/>
            <p:nvPr/>
          </p:nvSpPr>
          <p:spPr>
            <a:xfrm>
              <a:off x="11644363" y="2198500"/>
              <a:ext cx="149650" cy="149625"/>
            </a:xfrm>
            <a:custGeom>
              <a:avLst/>
              <a:gdLst/>
              <a:ahLst/>
              <a:cxnLst/>
              <a:rect l="l" t="t" r="r" b="b"/>
              <a:pathLst>
                <a:path w="5986" h="5985" fill="none" extrusionOk="0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766788" y="2321950"/>
              <a:ext cx="73250" cy="75875"/>
            </a:xfrm>
            <a:custGeom>
              <a:avLst/>
              <a:gdLst/>
              <a:ahLst/>
              <a:cxnLst/>
              <a:rect l="l" t="t" r="r" b="b"/>
              <a:pathLst>
                <a:path w="2930" h="3035" fill="none" extrusionOk="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768338" y="2325625"/>
              <a:ext cx="70125" cy="68025"/>
            </a:xfrm>
            <a:custGeom>
              <a:avLst/>
              <a:gdLst/>
              <a:ahLst/>
              <a:cxnLst/>
              <a:rect l="l" t="t" r="r" b="b"/>
              <a:pathLst>
                <a:path w="2805" h="2721" fill="none" extrusionOk="0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006037" y="3408854"/>
            <a:ext cx="179703" cy="223823"/>
            <a:chOff x="7447613" y="1714525"/>
            <a:chExt cx="117200" cy="145975"/>
          </a:xfrm>
        </p:grpSpPr>
        <p:sp>
          <p:nvSpPr>
            <p:cNvPr id="19" name="Google Shape;19;p2"/>
            <p:cNvSpPr/>
            <p:nvPr/>
          </p:nvSpPr>
          <p:spPr>
            <a:xfrm>
              <a:off x="7447613" y="1772075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fill="none" extrusionOk="0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13513" y="1718200"/>
              <a:ext cx="34550" cy="59650"/>
            </a:xfrm>
            <a:custGeom>
              <a:avLst/>
              <a:gdLst/>
              <a:ahLst/>
              <a:cxnLst/>
              <a:rect l="l" t="t" r="r" b="b"/>
              <a:pathLst>
                <a:path w="1382" h="2386" fill="none" extrusionOk="0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95738" y="1714525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fill="none" extrusionOk="0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6503720" y="4086782"/>
            <a:ext cx="299760" cy="406359"/>
            <a:chOff x="8107742" y="840353"/>
            <a:chExt cx="299760" cy="406359"/>
          </a:xfrm>
        </p:grpSpPr>
        <p:sp>
          <p:nvSpPr>
            <p:cNvPr id="23" name="Google Shape;23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572112" y="2369074"/>
            <a:ext cx="194921" cy="194959"/>
            <a:chOff x="7932213" y="1463813"/>
            <a:chExt cx="127125" cy="127150"/>
          </a:xfrm>
        </p:grpSpPr>
        <p:sp>
          <p:nvSpPr>
            <p:cNvPr id="26" name="Google Shape;26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7263478" y="4178242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233131" y="2898429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074635" y="3327662"/>
            <a:ext cx="538462" cy="633585"/>
            <a:chOff x="7035875" y="2497325"/>
            <a:chExt cx="607813" cy="715188"/>
          </a:xfrm>
        </p:grpSpPr>
        <p:sp>
          <p:nvSpPr>
            <p:cNvPr id="31" name="Google Shape;31;p2"/>
            <p:cNvSpPr/>
            <p:nvPr/>
          </p:nvSpPr>
          <p:spPr>
            <a:xfrm>
              <a:off x="7035875" y="2678254"/>
              <a:ext cx="607813" cy="534259"/>
            </a:xfrm>
            <a:custGeom>
              <a:avLst/>
              <a:gdLst/>
              <a:ahLst/>
              <a:cxnLst/>
              <a:rect l="l" t="t" r="r" b="b"/>
              <a:pathLst>
                <a:path w="41681" h="36637" extrusionOk="0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0134" y="2497325"/>
              <a:ext cx="320851" cy="290691"/>
            </a:xfrm>
            <a:custGeom>
              <a:avLst/>
              <a:gdLst/>
              <a:ahLst/>
              <a:cxnLst/>
              <a:rect l="l" t="t" r="r" b="b"/>
              <a:pathLst>
                <a:path w="19585" h="17744" fill="none" extrusionOk="0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222459" y="3932706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846834" y="2990318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 rot="8100000">
            <a:off x="1829345" y="3701765"/>
            <a:ext cx="868012" cy="238568"/>
            <a:chOff x="5167638" y="3426595"/>
            <a:chExt cx="1021600" cy="280780"/>
          </a:xfrm>
        </p:grpSpPr>
        <p:sp>
          <p:nvSpPr>
            <p:cNvPr id="36" name="Google Shape;36;p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9538" y="3511200"/>
              <a:ext cx="499050" cy="196175"/>
            </a:xfrm>
            <a:custGeom>
              <a:avLst/>
              <a:gdLst/>
              <a:ahLst/>
              <a:cxnLst/>
              <a:rect l="l" t="t" r="r" b="b"/>
              <a:pathLst>
                <a:path w="19962" h="7847" fill="none" extrusionOk="0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54288" y="3511200"/>
              <a:ext cx="85275" cy="196175"/>
            </a:xfrm>
            <a:custGeom>
              <a:avLst/>
              <a:gdLst/>
              <a:ahLst/>
              <a:cxnLst/>
              <a:rect l="l" t="t" r="r" b="b"/>
              <a:pathLst>
                <a:path w="3411" h="7847" fill="none" extrusionOk="0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67638" y="3609550"/>
              <a:ext cx="286675" cy="25"/>
            </a:xfrm>
            <a:custGeom>
              <a:avLst/>
              <a:gdLst/>
              <a:ahLst/>
              <a:cxnLst/>
              <a:rect l="l" t="t" r="r" b="b"/>
              <a:pathLst>
                <a:path w="11467" h="1" fill="none" extrusionOk="0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38563" y="3609550"/>
              <a:ext cx="150675" cy="25"/>
            </a:xfrm>
            <a:custGeom>
              <a:avLst/>
              <a:gdLst/>
              <a:ahLst/>
              <a:cxnLst/>
              <a:rect l="l" t="t" r="r" b="b"/>
              <a:pathLst>
                <a:path w="6027" h="1" fill="none" extrusionOk="0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9213" y="3521150"/>
              <a:ext cx="25" cy="176825"/>
            </a:xfrm>
            <a:custGeom>
              <a:avLst/>
              <a:gdLst/>
              <a:ahLst/>
              <a:cxnLst/>
              <a:rect l="l" t="t" r="r" b="b"/>
              <a:pathLst>
                <a:path w="1" h="7073" fill="none" extrusionOk="0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580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4838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916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085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258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7867" y="3479956"/>
            <a:ext cx="299760" cy="406359"/>
            <a:chOff x="8107742" y="840353"/>
            <a:chExt cx="299760" cy="406359"/>
          </a:xfrm>
        </p:grpSpPr>
        <p:sp>
          <p:nvSpPr>
            <p:cNvPr id="48" name="Google Shape;48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flipH="1">
            <a:off x="1530942" y="2986482"/>
            <a:ext cx="194921" cy="194959"/>
            <a:chOff x="7932213" y="1463813"/>
            <a:chExt cx="127125" cy="127150"/>
          </a:xfrm>
        </p:grpSpPr>
        <p:sp>
          <p:nvSpPr>
            <p:cNvPr id="51" name="Google Shape;51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 flipH="1">
            <a:off x="703886" y="4128391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flipH="1">
            <a:off x="703897" y="3138887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flipH="1">
            <a:off x="823473" y="2465325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flipH="1">
            <a:off x="2383376" y="4248753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389495" y="-203103"/>
            <a:ext cx="8365500" cy="5075903"/>
            <a:chOff x="342700" y="-203103"/>
            <a:chExt cx="8365500" cy="5075903"/>
          </a:xfrm>
        </p:grpSpPr>
        <p:cxnSp>
          <p:nvCxnSpPr>
            <p:cNvPr id="58" name="Google Shape;58;p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61" name="Google Shape;61;p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70" name="Google Shape;70;p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" name="Google Shape;74;p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78;p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9" name="Google Shape;79;p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81;p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6" name="Google Shape;106;p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 rot="10800000" flipH="1">
                <a:off x="356280" y="836900"/>
                <a:ext cx="900" cy="4035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711950" y="1868125"/>
            <a:ext cx="38601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2"/>
          </p:nvPr>
        </p:nvSpPr>
        <p:spPr>
          <a:xfrm>
            <a:off x="4701525" y="1788700"/>
            <a:ext cx="32043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5"/>
          <p:cNvGrpSpPr/>
          <p:nvPr/>
        </p:nvGrpSpPr>
        <p:grpSpPr>
          <a:xfrm rot="10800000">
            <a:off x="8284183" y="0"/>
            <a:ext cx="273654" cy="5158175"/>
            <a:chOff x="270152" y="9537"/>
            <a:chExt cx="273654" cy="5158175"/>
          </a:xfrm>
        </p:grpSpPr>
        <p:grpSp>
          <p:nvGrpSpPr>
            <p:cNvPr id="129" name="Google Shape;129;p5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2" name="Google Shape;132;p5"/>
            <p:cNvCxnSpPr/>
            <p:nvPr/>
          </p:nvCxnSpPr>
          <p:spPr>
            <a:xfrm rot="10800000">
              <a:off x="407094" y="414212"/>
              <a:ext cx="0" cy="475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" name="Google Shape;133;p5"/>
          <p:cNvGrpSpPr/>
          <p:nvPr/>
        </p:nvGrpSpPr>
        <p:grpSpPr>
          <a:xfrm>
            <a:off x="538260" y="-66750"/>
            <a:ext cx="338976" cy="1328735"/>
            <a:chOff x="628195" y="-66750"/>
            <a:chExt cx="338976" cy="1328735"/>
          </a:xfrm>
        </p:grpSpPr>
        <p:grpSp>
          <p:nvGrpSpPr>
            <p:cNvPr id="134" name="Google Shape;134;p5"/>
            <p:cNvGrpSpPr/>
            <p:nvPr/>
          </p:nvGrpSpPr>
          <p:grpSpPr>
            <a:xfrm>
              <a:off x="628195" y="768506"/>
              <a:ext cx="338976" cy="493479"/>
              <a:chOff x="1168550" y="1865650"/>
              <a:chExt cx="566850" cy="825354"/>
            </a:xfrm>
          </p:grpSpPr>
          <p:sp>
            <p:nvSpPr>
              <p:cNvPr id="135" name="Google Shape;135;p5"/>
              <p:cNvSpPr/>
              <p:nvPr/>
            </p:nvSpPr>
            <p:spPr>
              <a:xfrm>
                <a:off x="1168550" y="2165899"/>
                <a:ext cx="494807" cy="52510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3602" extrusionOk="0">
                    <a:moveTo>
                      <a:pt x="12934" y="0"/>
                    </a:moveTo>
                    <a:cubicBezTo>
                      <a:pt x="10702" y="0"/>
                      <a:pt x="7811" y="1769"/>
                      <a:pt x="5012" y="1769"/>
                    </a:cubicBezTo>
                    <a:cubicBezTo>
                      <a:pt x="4452" y="1769"/>
                      <a:pt x="3895" y="1699"/>
                      <a:pt x="3348" y="1528"/>
                    </a:cubicBezTo>
                    <a:cubicBezTo>
                      <a:pt x="2950" y="1400"/>
                      <a:pt x="2563" y="1344"/>
                      <a:pt x="2188" y="1344"/>
                    </a:cubicBezTo>
                    <a:cubicBezTo>
                      <a:pt x="1400" y="1344"/>
                      <a:pt x="667" y="1592"/>
                      <a:pt x="1" y="1947"/>
                    </a:cubicBezTo>
                    <a:lnTo>
                      <a:pt x="1" y="11342"/>
                    </a:lnTo>
                    <a:cubicBezTo>
                      <a:pt x="1" y="12597"/>
                      <a:pt x="1005" y="13601"/>
                      <a:pt x="2260" y="13601"/>
                    </a:cubicBezTo>
                    <a:lnTo>
                      <a:pt x="11802" y="13601"/>
                    </a:lnTo>
                    <a:cubicBezTo>
                      <a:pt x="13057" y="13601"/>
                      <a:pt x="14061" y="12597"/>
                      <a:pt x="14061" y="11342"/>
                    </a:cubicBezTo>
                    <a:lnTo>
                      <a:pt x="14061" y="189"/>
                    </a:lnTo>
                    <a:cubicBezTo>
                      <a:pt x="13709" y="57"/>
                      <a:pt x="13332" y="0"/>
                      <a:pt x="12934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1429625" y="1865650"/>
                <a:ext cx="125050" cy="84072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6320" fill="none" extrusionOk="0">
                    <a:moveTo>
                      <a:pt x="5001" y="3160"/>
                    </a:moveTo>
                    <a:cubicBezTo>
                      <a:pt x="5001" y="4896"/>
                      <a:pt x="3892" y="6319"/>
                      <a:pt x="2511" y="6319"/>
                    </a:cubicBezTo>
                    <a:cubicBezTo>
                      <a:pt x="1130" y="6319"/>
                      <a:pt x="0" y="4896"/>
                      <a:pt x="0" y="3160"/>
                    </a:cubicBezTo>
                    <a:cubicBezTo>
                      <a:pt x="0" y="1423"/>
                      <a:pt x="1130" y="0"/>
                      <a:pt x="2511" y="0"/>
                    </a:cubicBezTo>
                    <a:cubicBezTo>
                      <a:pt x="3892" y="0"/>
                      <a:pt x="5001" y="1423"/>
                      <a:pt x="5001" y="316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1248900" y="1949725"/>
                <a:ext cx="486500" cy="662250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26490" extrusionOk="0">
                    <a:moveTo>
                      <a:pt x="0" y="0"/>
                    </a:moveTo>
                    <a:lnTo>
                      <a:pt x="0" y="24983"/>
                    </a:lnTo>
                    <a:cubicBezTo>
                      <a:pt x="0" y="25820"/>
                      <a:pt x="670" y="26490"/>
                      <a:pt x="1507" y="26490"/>
                    </a:cubicBezTo>
                    <a:lnTo>
                      <a:pt x="17953" y="26490"/>
                    </a:lnTo>
                    <a:cubicBezTo>
                      <a:pt x="18790" y="26490"/>
                      <a:pt x="19459" y="25820"/>
                      <a:pt x="19459" y="24983"/>
                    </a:cubicBezTo>
                    <a:lnTo>
                      <a:pt x="19459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5"/>
              <p:cNvGrpSpPr/>
              <p:nvPr/>
            </p:nvGrpSpPr>
            <p:grpSpPr>
              <a:xfrm>
                <a:off x="1405624" y="2301079"/>
                <a:ext cx="208705" cy="208705"/>
                <a:chOff x="1430400" y="2325825"/>
                <a:chExt cx="159050" cy="159050"/>
              </a:xfrm>
            </p:grpSpPr>
            <p:sp>
              <p:nvSpPr>
                <p:cNvPr id="139" name="Google Shape;139;p5"/>
                <p:cNvSpPr/>
                <p:nvPr/>
              </p:nvSpPr>
              <p:spPr>
                <a:xfrm>
                  <a:off x="1486900" y="2325825"/>
                  <a:ext cx="46575" cy="1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6362" extrusionOk="0">
                      <a:moveTo>
                        <a:pt x="1" y="0"/>
                      </a:moveTo>
                      <a:lnTo>
                        <a:pt x="1" y="6361"/>
                      </a:lnTo>
                      <a:lnTo>
                        <a:pt x="1863" y="6361"/>
                      </a:lnTo>
                      <a:lnTo>
                        <a:pt x="18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430400" y="2382325"/>
                  <a:ext cx="159050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2" h="1863" extrusionOk="0">
                      <a:moveTo>
                        <a:pt x="1" y="0"/>
                      </a:moveTo>
                      <a:lnTo>
                        <a:pt x="1" y="1862"/>
                      </a:lnTo>
                      <a:lnTo>
                        <a:pt x="6362" y="1862"/>
                      </a:lnTo>
                      <a:lnTo>
                        <a:pt x="63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41" name="Google Shape;141;p5"/>
            <p:cNvCxnSpPr/>
            <p:nvPr/>
          </p:nvCxnSpPr>
          <p:spPr>
            <a:xfrm rot="10800000">
              <a:off x="821713" y="-66750"/>
              <a:ext cx="0" cy="827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731074" y="611816"/>
            <a:ext cx="803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10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1655575" y="607149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4"/>
          <p:cNvGrpSpPr/>
          <p:nvPr/>
        </p:nvGrpSpPr>
        <p:grpSpPr>
          <a:xfrm rot="10800000" flipH="1">
            <a:off x="-6458" y="-65659"/>
            <a:ext cx="1543841" cy="2636834"/>
            <a:chOff x="410253" y="2571741"/>
            <a:chExt cx="1543841" cy="2636834"/>
          </a:xfrm>
        </p:grpSpPr>
        <p:sp>
          <p:nvSpPr>
            <p:cNvPr id="226" name="Google Shape;226;p14"/>
            <p:cNvSpPr/>
            <p:nvPr/>
          </p:nvSpPr>
          <p:spPr>
            <a:xfrm>
              <a:off x="826250" y="4388036"/>
              <a:ext cx="1127845" cy="820538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14"/>
            <p:cNvCxnSpPr/>
            <p:nvPr/>
          </p:nvCxnSpPr>
          <p:spPr>
            <a:xfrm rot="10800000">
              <a:off x="826250" y="3123650"/>
              <a:ext cx="0" cy="1275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228;p14"/>
            <p:cNvSpPr/>
            <p:nvPr/>
          </p:nvSpPr>
          <p:spPr>
            <a:xfrm rot="10800000">
              <a:off x="410253" y="2571741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4"/>
          <p:cNvGrpSpPr/>
          <p:nvPr/>
        </p:nvGrpSpPr>
        <p:grpSpPr>
          <a:xfrm>
            <a:off x="8181914" y="9537"/>
            <a:ext cx="1263736" cy="1284625"/>
            <a:chOff x="8181914" y="9537"/>
            <a:chExt cx="1263736" cy="1284625"/>
          </a:xfrm>
        </p:grpSpPr>
        <p:sp>
          <p:nvSpPr>
            <p:cNvPr id="230" name="Google Shape;230;p14"/>
            <p:cNvSpPr/>
            <p:nvPr/>
          </p:nvSpPr>
          <p:spPr>
            <a:xfrm>
              <a:off x="8317805" y="473624"/>
              <a:ext cx="1127845" cy="820538"/>
            </a:xfrm>
            <a:custGeom>
              <a:avLst/>
              <a:gdLst/>
              <a:ahLst/>
              <a:cxnLst/>
              <a:rect l="l" t="t" r="r" b="b"/>
              <a:pathLst>
                <a:path w="69760" h="4603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8181914" y="9537"/>
              <a:ext cx="273654" cy="393837"/>
              <a:chOff x="274914" y="8562"/>
              <a:chExt cx="273654" cy="393837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4" name="Google Shape;234;p14"/>
            <p:cNvCxnSpPr/>
            <p:nvPr/>
          </p:nvCxnSpPr>
          <p:spPr>
            <a:xfrm rot="10800000">
              <a:off x="8318175" y="409475"/>
              <a:ext cx="0" cy="90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xfrm>
            <a:off x="1343458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1"/>
          </p:nvPr>
        </p:nvSpPr>
        <p:spPr>
          <a:xfrm>
            <a:off x="13434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title" idx="2"/>
          </p:nvPr>
        </p:nvSpPr>
        <p:spPr>
          <a:xfrm>
            <a:off x="4578857" y="2230008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16"/>
          <p:cNvSpPr txBox="1">
            <a:spLocks noGrp="1"/>
          </p:cNvSpPr>
          <p:nvPr>
            <p:ph type="subTitle" idx="3"/>
          </p:nvPr>
        </p:nvSpPr>
        <p:spPr>
          <a:xfrm>
            <a:off x="4578858" y="2553295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title" idx="4"/>
          </p:nvPr>
        </p:nvSpPr>
        <p:spPr>
          <a:xfrm>
            <a:off x="1337750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5"/>
          </p:nvPr>
        </p:nvSpPr>
        <p:spPr>
          <a:xfrm>
            <a:off x="13377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title" idx="6"/>
          </p:nvPr>
        </p:nvSpPr>
        <p:spPr>
          <a:xfrm>
            <a:off x="4573157" y="3765007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subTitle" idx="7"/>
          </p:nvPr>
        </p:nvSpPr>
        <p:spPr>
          <a:xfrm>
            <a:off x="4573150" y="4064458"/>
            <a:ext cx="32331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title" idx="8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6"/>
          <p:cNvGrpSpPr/>
          <p:nvPr/>
        </p:nvGrpSpPr>
        <p:grpSpPr>
          <a:xfrm>
            <a:off x="-131269" y="2571000"/>
            <a:ext cx="963555" cy="2572493"/>
            <a:chOff x="-912" y="2571000"/>
            <a:chExt cx="963555" cy="2572493"/>
          </a:xfrm>
        </p:grpSpPr>
        <p:sp>
          <p:nvSpPr>
            <p:cNvPr id="254" name="Google Shape;254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 rot="10800000">
              <a:off x="411173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" name="Google Shape;257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9" name="Google Shape;259;p16"/>
          <p:cNvGrpSpPr/>
          <p:nvPr/>
        </p:nvGrpSpPr>
        <p:grpSpPr>
          <a:xfrm rot="10800000">
            <a:off x="8307621" y="0"/>
            <a:ext cx="963555" cy="2572493"/>
            <a:chOff x="-912" y="2571000"/>
            <a:chExt cx="963555" cy="2572493"/>
          </a:xfrm>
        </p:grpSpPr>
        <p:sp>
          <p:nvSpPr>
            <p:cNvPr id="260" name="Google Shape;260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" name="Google Shape;263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ONE_COLUMN_TEXT_2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>
            <a:spLocks noGrp="1"/>
          </p:cNvSpPr>
          <p:nvPr>
            <p:ph type="title"/>
          </p:nvPr>
        </p:nvSpPr>
        <p:spPr>
          <a:xfrm>
            <a:off x="1655575" y="613862"/>
            <a:ext cx="58329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8"/>
          <p:cNvSpPr txBox="1">
            <a:spLocks noGrp="1"/>
          </p:cNvSpPr>
          <p:nvPr>
            <p:ph type="subTitle" idx="1"/>
          </p:nvPr>
        </p:nvSpPr>
        <p:spPr>
          <a:xfrm>
            <a:off x="2830675" y="1695225"/>
            <a:ext cx="34827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8" name="Google Shape;458;p28"/>
          <p:cNvSpPr txBox="1"/>
          <p:nvPr/>
        </p:nvSpPr>
        <p:spPr>
          <a:xfrm>
            <a:off x="2544025" y="3833449"/>
            <a:ext cx="40560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 and illustrations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59" name="Google Shape;459;p28"/>
          <p:cNvGrpSpPr/>
          <p:nvPr/>
        </p:nvGrpSpPr>
        <p:grpSpPr>
          <a:xfrm>
            <a:off x="8600077" y="12"/>
            <a:ext cx="273654" cy="2906463"/>
            <a:chOff x="270152" y="9537"/>
            <a:chExt cx="273654" cy="2906463"/>
          </a:xfrm>
        </p:grpSpPr>
        <p:grpSp>
          <p:nvGrpSpPr>
            <p:cNvPr id="460" name="Google Shape;460;p28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461" name="Google Shape;461;p28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282" fill="none" extrusionOk="0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307" fill="none" extrusionOk="0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3" name="Google Shape;463;p28"/>
            <p:cNvCxnSpPr/>
            <p:nvPr/>
          </p:nvCxnSpPr>
          <p:spPr>
            <a:xfrm rot="10800000">
              <a:off x="407100" y="414300"/>
              <a:ext cx="0" cy="2501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4" name="Google Shape;464;p28"/>
          <p:cNvGrpSpPr/>
          <p:nvPr/>
        </p:nvGrpSpPr>
        <p:grpSpPr>
          <a:xfrm rot="10800000" flipH="1">
            <a:off x="8319973" y="2873159"/>
            <a:ext cx="416930" cy="1452634"/>
            <a:chOff x="408008" y="4320197"/>
            <a:chExt cx="416930" cy="1452634"/>
          </a:xfrm>
        </p:grpSpPr>
        <p:sp>
          <p:nvSpPr>
            <p:cNvPr id="465" name="Google Shape;465;p28"/>
            <p:cNvSpPr/>
            <p:nvPr/>
          </p:nvSpPr>
          <p:spPr>
            <a:xfrm rot="10800000">
              <a:off x="408008" y="43201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6" name="Google Shape;466;p28"/>
            <p:cNvCxnSpPr/>
            <p:nvPr/>
          </p:nvCxnSpPr>
          <p:spPr>
            <a:xfrm rot="10800000">
              <a:off x="82493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7" name="Google Shape;467;p28"/>
          <p:cNvGrpSpPr/>
          <p:nvPr/>
        </p:nvGrpSpPr>
        <p:grpSpPr>
          <a:xfrm flipH="1">
            <a:off x="7957972" y="4325809"/>
            <a:ext cx="416007" cy="1449834"/>
            <a:chOff x="407095" y="4322997"/>
            <a:chExt cx="416007" cy="1449834"/>
          </a:xfrm>
        </p:grpSpPr>
        <p:sp>
          <p:nvSpPr>
            <p:cNvPr id="468" name="Google Shape;468;p28"/>
            <p:cNvSpPr/>
            <p:nvPr/>
          </p:nvSpPr>
          <p:spPr>
            <a:xfrm rot="10800000">
              <a:off x="407095" y="432299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28"/>
            <p:cNvCxnSpPr/>
            <p:nvPr/>
          </p:nvCxnSpPr>
          <p:spPr>
            <a:xfrm rot="10800000">
              <a:off x="823088" y="5062131"/>
              <a:ext cx="0" cy="710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0" name="Google Shape;470;p28"/>
          <p:cNvSpPr/>
          <p:nvPr/>
        </p:nvSpPr>
        <p:spPr>
          <a:xfrm rot="5400000">
            <a:off x="-2399275" y="2350075"/>
            <a:ext cx="51822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505625" y="-89200"/>
            <a:ext cx="7388785" cy="5524475"/>
            <a:chOff x="505625" y="-394000"/>
            <a:chExt cx="7388785" cy="5524475"/>
          </a:xfrm>
        </p:grpSpPr>
        <p:grpSp>
          <p:nvGrpSpPr>
            <p:cNvPr id="472" name="Google Shape;472;p28"/>
            <p:cNvGrpSpPr/>
            <p:nvPr/>
          </p:nvGrpSpPr>
          <p:grpSpPr>
            <a:xfrm>
              <a:off x="505625" y="411266"/>
              <a:ext cx="1951583" cy="4719209"/>
              <a:chOff x="505625" y="411266"/>
              <a:chExt cx="1951583" cy="4719209"/>
            </a:xfrm>
          </p:grpSpPr>
          <p:grpSp>
            <p:nvGrpSpPr>
              <p:cNvPr id="473" name="Google Shape;473;p28"/>
              <p:cNvGrpSpPr/>
              <p:nvPr/>
            </p:nvGrpSpPr>
            <p:grpSpPr>
              <a:xfrm>
                <a:off x="1273422" y="1135678"/>
                <a:ext cx="1183786" cy="1574424"/>
                <a:chOff x="1655300" y="1940050"/>
                <a:chExt cx="1183786" cy="1574424"/>
              </a:xfrm>
            </p:grpSpPr>
            <p:sp>
              <p:nvSpPr>
                <p:cNvPr id="474" name="Google Shape;474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28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77" name="Google Shape;477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78" name="Google Shape;478;p28"/>
              <p:cNvCxnSpPr/>
              <p:nvPr/>
            </p:nvCxnSpPr>
            <p:spPr>
              <a:xfrm>
                <a:off x="505625" y="1085575"/>
                <a:ext cx="0" cy="4044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79" name="Google Shape;479;p28"/>
              <p:cNvGrpSpPr/>
              <p:nvPr/>
            </p:nvGrpSpPr>
            <p:grpSpPr>
              <a:xfrm rot="10800000" flipH="1">
                <a:off x="505634" y="411266"/>
                <a:ext cx="767780" cy="1574424"/>
                <a:chOff x="1655300" y="1940050"/>
                <a:chExt cx="767780" cy="1574424"/>
              </a:xfrm>
            </p:grpSpPr>
            <p:sp>
              <p:nvSpPr>
                <p:cNvPr id="480" name="Google Shape;480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2" name="Google Shape;482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83" name="Google Shape;483;p28"/>
            <p:cNvGrpSpPr/>
            <p:nvPr/>
          </p:nvGrpSpPr>
          <p:grpSpPr>
            <a:xfrm>
              <a:off x="2463225" y="-394000"/>
              <a:ext cx="5431185" cy="3510266"/>
              <a:chOff x="2463225" y="-394000"/>
              <a:chExt cx="5431185" cy="3510266"/>
            </a:xfrm>
          </p:grpSpPr>
          <p:cxnSp>
            <p:nvCxnSpPr>
              <p:cNvPr id="484" name="Google Shape;484;p28"/>
              <p:cNvCxnSpPr/>
              <p:nvPr/>
            </p:nvCxnSpPr>
            <p:spPr>
              <a:xfrm>
                <a:off x="2463225" y="1583000"/>
                <a:ext cx="4195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85" name="Google Shape;485;p28"/>
              <p:cNvGrpSpPr/>
              <p:nvPr/>
            </p:nvGrpSpPr>
            <p:grpSpPr>
              <a:xfrm>
                <a:off x="7075035" y="-394000"/>
                <a:ext cx="819375" cy="3510266"/>
                <a:chOff x="7486512" y="-1857850"/>
                <a:chExt cx="819375" cy="3510266"/>
              </a:xfrm>
            </p:grpSpPr>
            <p:sp>
              <p:nvSpPr>
                <p:cNvPr id="486" name="Google Shape;486;p28"/>
                <p:cNvSpPr/>
                <p:nvPr/>
              </p:nvSpPr>
              <p:spPr>
                <a:xfrm>
                  <a:off x="74884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 flipH="1">
                  <a:off x="7889874" y="910473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8" name="Google Shape;488;p28"/>
                <p:cNvCxnSpPr/>
                <p:nvPr/>
              </p:nvCxnSpPr>
              <p:spPr>
                <a:xfrm rot="10800000">
                  <a:off x="7486512" y="495050"/>
                  <a:ext cx="0" cy="44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28"/>
                <p:cNvCxnSpPr/>
                <p:nvPr/>
              </p:nvCxnSpPr>
              <p:spPr>
                <a:xfrm rot="10800000">
                  <a:off x="8305887" y="-1857850"/>
                  <a:ext cx="0" cy="2794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90" name="Google Shape;490;p28"/>
              <p:cNvSpPr/>
              <p:nvPr/>
            </p:nvSpPr>
            <p:spPr>
              <a:xfrm rot="10800000">
                <a:off x="6659022" y="1583147"/>
                <a:ext cx="416007" cy="74194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2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solidFill>
          <a:schemeClr val="lt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  <p:sldLayoutId id="2147483660" r:id="rId5"/>
    <p:sldLayoutId id="2147483662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  <p15:guide id="11" orient="horz" pos="449">
          <p15:clr>
            <a:srgbClr val="EA4335"/>
          </p15:clr>
        </p15:guide>
        <p15:guide id="12" orient="horz" pos="27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0"/>
          <p:cNvSpPr txBox="1">
            <a:spLocks noGrp="1"/>
          </p:cNvSpPr>
          <p:nvPr>
            <p:ph type="body" idx="1"/>
          </p:nvPr>
        </p:nvSpPr>
        <p:spPr>
          <a:xfrm>
            <a:off x="1077465" y="1336122"/>
            <a:ext cx="3860100" cy="1652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sz="25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TEAM MEMBERS:</a:t>
            </a: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dirty="0"/>
              <a:t>20DCE019 - Yatharth Chauhan</a:t>
            </a:r>
            <a:endParaRPr lang="en-IN" dirty="0"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IN" dirty="0"/>
              <a:t>20DCE017 - Raj Chauhan</a:t>
            </a: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20DCE024 – Deep Dhaduk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03" name="Google Shape;1603;p60"/>
          <p:cNvSpPr txBox="1">
            <a:spLocks noGrp="1"/>
          </p:cNvSpPr>
          <p:nvPr>
            <p:ph type="body" idx="2"/>
          </p:nvPr>
        </p:nvSpPr>
        <p:spPr>
          <a:xfrm>
            <a:off x="4937565" y="1530181"/>
            <a:ext cx="3204300" cy="112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INSTRUCTOR:</a:t>
            </a:r>
            <a:endParaRPr dirty="0"/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dirty="0"/>
              <a:t>Prof. </a:t>
            </a:r>
            <a:r>
              <a:rPr lang="en-US" dirty="0" err="1"/>
              <a:t>Dhruvi</a:t>
            </a:r>
            <a:r>
              <a:rPr lang="en-US" dirty="0"/>
              <a:t> </a:t>
            </a:r>
            <a:r>
              <a:rPr lang="en-US" dirty="0" err="1"/>
              <a:t>Gosai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603;p60">
            <a:extLst>
              <a:ext uri="{FF2B5EF4-FFF2-40B4-BE49-F238E27FC236}">
                <a16:creationId xmlns:a16="http://schemas.microsoft.com/office/drawing/2014/main" id="{AA5CE733-3CBA-4A8B-92D1-DBBB6749981D}"/>
              </a:ext>
            </a:extLst>
          </p:cNvPr>
          <p:cNvSpPr txBox="1">
            <a:spLocks/>
          </p:cNvSpPr>
          <p:nvPr/>
        </p:nvSpPr>
        <p:spPr>
          <a:xfrm>
            <a:off x="1145784" y="2962503"/>
            <a:ext cx="6996081" cy="276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en-US" sz="25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PROJECT TITLE: BLOOD DONATION CENTER</a:t>
            </a:r>
          </a:p>
          <a:p>
            <a:pPr marL="0" indent="0">
              <a:buNone/>
            </a:pPr>
            <a:r>
              <a:rPr lang="en-IN" sz="25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SEMESTER - 3</a:t>
            </a:r>
            <a:endParaRPr lang="en-US" sz="25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indent="0">
              <a:buNone/>
            </a:pPr>
            <a:r>
              <a:rPr lang="en-US" sz="25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CLASS – DEPSTAR CE – 1</a:t>
            </a:r>
          </a:p>
          <a:p>
            <a:pPr marL="0" indent="0">
              <a:buNone/>
            </a:pPr>
            <a:r>
              <a:rPr lang="en-US" sz="25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BATCH - A</a:t>
            </a:r>
            <a:endParaRPr lang="en-US" sz="1000" dirty="0"/>
          </a:p>
          <a:p>
            <a:pPr marL="0" indent="0">
              <a:buNone/>
            </a:pPr>
            <a:endParaRPr lang="en-US" sz="25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2D915-D17E-47FC-B82A-1DDC6277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2ED8D-CA09-4498-BB01-35193E16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34" y="-723939"/>
            <a:ext cx="3079022" cy="3079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8CA35-DFAE-4276-9B16-58F80E479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712" y="226038"/>
            <a:ext cx="1080145" cy="10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FFD49A-9B50-1645-BD79-636FEC3D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u="sng" dirty="0"/>
              <a:t>GANTT CHART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25F0B-8943-46E9-A846-445DEC26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990" y="4560680"/>
            <a:ext cx="562466" cy="562466"/>
          </a:xfrm>
          <a:prstGeom prst="rect">
            <a:avLst/>
          </a:prstGeom>
        </p:spPr>
      </p:pic>
      <p:grpSp>
        <p:nvGrpSpPr>
          <p:cNvPr id="7" name="Google Shape;186;p26">
            <a:extLst>
              <a:ext uri="{FF2B5EF4-FFF2-40B4-BE49-F238E27FC236}">
                <a16:creationId xmlns:a16="http://schemas.microsoft.com/office/drawing/2014/main" id="{EAFDF579-7A4A-4A99-A438-3C907A5943A8}"/>
              </a:ext>
            </a:extLst>
          </p:cNvPr>
          <p:cNvGrpSpPr/>
          <p:nvPr/>
        </p:nvGrpSpPr>
        <p:grpSpPr>
          <a:xfrm>
            <a:off x="4774550" y="1608626"/>
            <a:ext cx="2043900" cy="2927725"/>
            <a:chOff x="4572350" y="1431525"/>
            <a:chExt cx="2043900" cy="2927725"/>
          </a:xfrm>
        </p:grpSpPr>
        <p:sp>
          <p:nvSpPr>
            <p:cNvPr id="8" name="Google Shape;187;p26">
              <a:extLst>
                <a:ext uri="{FF2B5EF4-FFF2-40B4-BE49-F238E27FC236}">
                  <a16:creationId xmlns:a16="http://schemas.microsoft.com/office/drawing/2014/main" id="{4E343864-2A27-4358-80A8-2170AB3B1E32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8;p26">
              <a:extLst>
                <a:ext uri="{FF2B5EF4-FFF2-40B4-BE49-F238E27FC236}">
                  <a16:creationId xmlns:a16="http://schemas.microsoft.com/office/drawing/2014/main" id="{3EBF7329-DEFB-45CA-95CE-ADEF0CAC2E57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CC0000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;p26">
              <a:extLst>
                <a:ext uri="{FF2B5EF4-FFF2-40B4-BE49-F238E27FC236}">
                  <a16:creationId xmlns:a16="http://schemas.microsoft.com/office/drawing/2014/main" id="{022C383C-D858-4EAC-8128-9E4576E251E8}"/>
                </a:ext>
              </a:extLst>
            </p:cNvPr>
            <p:cNvSpPr txBox="1"/>
            <p:nvPr/>
          </p:nvSpPr>
          <p:spPr>
            <a:xfrm>
              <a:off x="457235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42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OCTOBER</a:t>
              </a:r>
              <a:endParaRPr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90;p26">
              <a:extLst>
                <a:ext uri="{FF2B5EF4-FFF2-40B4-BE49-F238E27FC236}">
                  <a16:creationId xmlns:a16="http://schemas.microsoft.com/office/drawing/2014/main" id="{9A5B8BDF-FF44-4909-AA18-4F6A3132D151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91;p26">
              <a:extLst>
                <a:ext uri="{FF2B5EF4-FFF2-40B4-BE49-F238E27FC236}">
                  <a16:creationId xmlns:a16="http://schemas.microsoft.com/office/drawing/2014/main" id="{914FBEE8-1945-447A-B2BF-DBD59927D568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92;p26">
              <a:extLst>
                <a:ext uri="{FF2B5EF4-FFF2-40B4-BE49-F238E27FC236}">
                  <a16:creationId xmlns:a16="http://schemas.microsoft.com/office/drawing/2014/main" id="{3A2BC14C-F331-45FD-9E6B-EFFFA0203F36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93;p26">
              <a:extLst>
                <a:ext uri="{FF2B5EF4-FFF2-40B4-BE49-F238E27FC236}">
                  <a16:creationId xmlns:a16="http://schemas.microsoft.com/office/drawing/2014/main" id="{89B165E3-E1D4-498C-B287-F9DACD96702E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" name="Google Shape;194;p26">
              <a:extLst>
                <a:ext uri="{FF2B5EF4-FFF2-40B4-BE49-F238E27FC236}">
                  <a16:creationId xmlns:a16="http://schemas.microsoft.com/office/drawing/2014/main" id="{F088E5D4-17E2-4930-809D-F8F7175478F7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95;p26">
              <a:extLst>
                <a:ext uri="{FF2B5EF4-FFF2-40B4-BE49-F238E27FC236}">
                  <a16:creationId xmlns:a16="http://schemas.microsoft.com/office/drawing/2014/main" id="{D6EA6488-FAF7-4372-AC79-9B1199317FA5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96;p26">
              <a:extLst>
                <a:ext uri="{FF2B5EF4-FFF2-40B4-BE49-F238E27FC236}">
                  <a16:creationId xmlns:a16="http://schemas.microsoft.com/office/drawing/2014/main" id="{37457B23-1305-413C-93CF-0A6BD88A7796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8" name="Google Shape;197;p26">
            <a:extLst>
              <a:ext uri="{FF2B5EF4-FFF2-40B4-BE49-F238E27FC236}">
                <a16:creationId xmlns:a16="http://schemas.microsoft.com/office/drawing/2014/main" id="{34DD8F87-C08B-4EC8-99EE-090901E109CC}"/>
              </a:ext>
            </a:extLst>
          </p:cNvPr>
          <p:cNvGrpSpPr/>
          <p:nvPr/>
        </p:nvGrpSpPr>
        <p:grpSpPr>
          <a:xfrm>
            <a:off x="2730300" y="1608626"/>
            <a:ext cx="2043900" cy="2927725"/>
            <a:chOff x="2528100" y="1431525"/>
            <a:chExt cx="2043900" cy="2927725"/>
          </a:xfrm>
        </p:grpSpPr>
        <p:sp>
          <p:nvSpPr>
            <p:cNvPr id="19" name="Google Shape;198;p26">
              <a:extLst>
                <a:ext uri="{FF2B5EF4-FFF2-40B4-BE49-F238E27FC236}">
                  <a16:creationId xmlns:a16="http://schemas.microsoft.com/office/drawing/2014/main" id="{4771FC15-36A8-4D4C-812C-627BB08C58F5}"/>
                </a:ext>
              </a:extLst>
            </p:cNvPr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9;p26">
              <a:extLst>
                <a:ext uri="{FF2B5EF4-FFF2-40B4-BE49-F238E27FC236}">
                  <a16:creationId xmlns:a16="http://schemas.microsoft.com/office/drawing/2014/main" id="{0C85B0CC-D05B-4032-8D24-3CF89EA8B6B9}"/>
                </a:ext>
              </a:extLst>
            </p:cNvPr>
            <p:cNvSpPr/>
            <p:nvPr/>
          </p:nvSpPr>
          <p:spPr>
            <a:xfrm rot="10800000" flipH="1">
              <a:off x="2528100" y="1431525"/>
              <a:ext cx="2043900" cy="126900"/>
            </a:xfrm>
            <a:prstGeom prst="rect">
              <a:avLst/>
            </a:prstGeom>
            <a:solidFill>
              <a:srgbClr val="990000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0;p26">
              <a:extLst>
                <a:ext uri="{FF2B5EF4-FFF2-40B4-BE49-F238E27FC236}">
                  <a16:creationId xmlns:a16="http://schemas.microsoft.com/office/drawing/2014/main" id="{2FB470F8-3B44-4BC5-BABC-02B85BEC6534}"/>
                </a:ext>
              </a:extLst>
            </p:cNvPr>
            <p:cNvSpPr txBox="1"/>
            <p:nvPr/>
          </p:nvSpPr>
          <p:spPr>
            <a:xfrm>
              <a:off x="2528100" y="1558425"/>
              <a:ext cx="1089300" cy="792900"/>
            </a:xfrm>
            <a:prstGeom prst="rect">
              <a:avLst/>
            </a:prstGeom>
            <a:noFill/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09</a:t>
              </a:r>
              <a:endParaRPr sz="4200" b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SEPTEMBER</a:t>
              </a:r>
              <a:endParaRPr sz="1200" b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201;p26">
              <a:extLst>
                <a:ext uri="{FF2B5EF4-FFF2-40B4-BE49-F238E27FC236}">
                  <a16:creationId xmlns:a16="http://schemas.microsoft.com/office/drawing/2014/main" id="{2E2680C6-759F-4223-B378-5B392CA9166D}"/>
                </a:ext>
              </a:extLst>
            </p:cNvPr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202;p26">
              <a:extLst>
                <a:ext uri="{FF2B5EF4-FFF2-40B4-BE49-F238E27FC236}">
                  <a16:creationId xmlns:a16="http://schemas.microsoft.com/office/drawing/2014/main" id="{C90478C9-07B3-4227-B8C4-0F9A5E48FCBE}"/>
                </a:ext>
              </a:extLst>
            </p:cNvPr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203;p26">
              <a:extLst>
                <a:ext uri="{FF2B5EF4-FFF2-40B4-BE49-F238E27FC236}">
                  <a16:creationId xmlns:a16="http://schemas.microsoft.com/office/drawing/2014/main" id="{9C62DAA9-2318-455E-85CD-3E42F5997A80}"/>
                </a:ext>
              </a:extLst>
            </p:cNvPr>
            <p:cNvSpPr txBox="1"/>
            <p:nvPr/>
          </p:nvSpPr>
          <p:spPr>
            <a:xfrm>
              <a:off x="361725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204;p26">
              <a:extLst>
                <a:ext uri="{FF2B5EF4-FFF2-40B4-BE49-F238E27FC236}">
                  <a16:creationId xmlns:a16="http://schemas.microsoft.com/office/drawing/2014/main" id="{B33D5FFF-6D12-420C-96A7-25E12D7204FB}"/>
                </a:ext>
              </a:extLst>
            </p:cNvPr>
            <p:cNvSpPr txBox="1"/>
            <p:nvPr/>
          </p:nvSpPr>
          <p:spPr>
            <a:xfrm>
              <a:off x="415425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" name="Google Shape;205;p26">
              <a:extLst>
                <a:ext uri="{FF2B5EF4-FFF2-40B4-BE49-F238E27FC236}">
                  <a16:creationId xmlns:a16="http://schemas.microsoft.com/office/drawing/2014/main" id="{ABFFE574-638F-4CC5-A608-505878B5A29C}"/>
                </a:ext>
              </a:extLst>
            </p:cNvPr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99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06;p26">
              <a:extLst>
                <a:ext uri="{FF2B5EF4-FFF2-40B4-BE49-F238E27FC236}">
                  <a16:creationId xmlns:a16="http://schemas.microsoft.com/office/drawing/2014/main" id="{49F43297-2B19-496C-AE6D-FFD439853723}"/>
                </a:ext>
              </a:extLst>
            </p:cNvPr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99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07;p26">
              <a:extLst>
                <a:ext uri="{FF2B5EF4-FFF2-40B4-BE49-F238E27FC236}">
                  <a16:creationId xmlns:a16="http://schemas.microsoft.com/office/drawing/2014/main" id="{D1D8E12D-C578-4725-8836-B9A9D5FC6825}"/>
                </a:ext>
              </a:extLst>
            </p:cNvPr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990000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" name="Google Shape;208;p26">
            <a:extLst>
              <a:ext uri="{FF2B5EF4-FFF2-40B4-BE49-F238E27FC236}">
                <a16:creationId xmlns:a16="http://schemas.microsoft.com/office/drawing/2014/main" id="{7A8963EC-6E17-402F-A3A6-0897B1B19FB7}"/>
              </a:ext>
            </a:extLst>
          </p:cNvPr>
          <p:cNvGrpSpPr/>
          <p:nvPr/>
        </p:nvGrpSpPr>
        <p:grpSpPr>
          <a:xfrm>
            <a:off x="686400" y="1608626"/>
            <a:ext cx="2043900" cy="2927725"/>
            <a:chOff x="3975900" y="1431525"/>
            <a:chExt cx="2043900" cy="2927725"/>
          </a:xfrm>
        </p:grpSpPr>
        <p:sp>
          <p:nvSpPr>
            <p:cNvPr id="30" name="Google Shape;209;p26">
              <a:extLst>
                <a:ext uri="{FF2B5EF4-FFF2-40B4-BE49-F238E27FC236}">
                  <a16:creationId xmlns:a16="http://schemas.microsoft.com/office/drawing/2014/main" id="{61C0E79D-2BF2-4F14-A90A-1E1AE01C339B}"/>
                </a:ext>
              </a:extLst>
            </p:cNvPr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66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0;p26">
              <a:extLst>
                <a:ext uri="{FF2B5EF4-FFF2-40B4-BE49-F238E27FC236}">
                  <a16:creationId xmlns:a16="http://schemas.microsoft.com/office/drawing/2014/main" id="{FD1E2A4B-2077-4DB1-8660-4B585E91B743}"/>
                </a:ext>
              </a:extLst>
            </p:cNvPr>
            <p:cNvSpPr/>
            <p:nvPr/>
          </p:nvSpPr>
          <p:spPr>
            <a:xfrm rot="10800000" flipH="1">
              <a:off x="3975900" y="1431525"/>
              <a:ext cx="2043900" cy="126900"/>
            </a:xfrm>
            <a:prstGeom prst="rect">
              <a:avLst/>
            </a:pr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;p26">
              <a:extLst>
                <a:ext uri="{FF2B5EF4-FFF2-40B4-BE49-F238E27FC236}">
                  <a16:creationId xmlns:a16="http://schemas.microsoft.com/office/drawing/2014/main" id="{49924D41-1B94-4B6A-B555-943C5C36DD4F}"/>
                </a:ext>
              </a:extLst>
            </p:cNvPr>
            <p:cNvSpPr txBox="1"/>
            <p:nvPr/>
          </p:nvSpPr>
          <p:spPr>
            <a:xfrm>
              <a:off x="3975900" y="1558425"/>
              <a:ext cx="1004100" cy="792900"/>
            </a:xfrm>
            <a:prstGeom prst="rect">
              <a:avLst/>
            </a:prstGeom>
            <a:noFill/>
            <a:ln w="9525" cap="flat" cmpd="sng">
              <a:solidFill>
                <a:srgbClr val="66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660000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1800" b="1" dirty="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rgbClr val="660000"/>
                  </a:solidFill>
                  <a:latin typeface="Roboto"/>
                  <a:ea typeface="Roboto"/>
                  <a:cs typeface="Roboto"/>
                  <a:sym typeface="Roboto"/>
                </a:rPr>
                <a:t>AUGUST</a:t>
              </a:r>
              <a:endParaRPr sz="1300" b="1" dirty="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212;p26">
              <a:extLst>
                <a:ext uri="{FF2B5EF4-FFF2-40B4-BE49-F238E27FC236}">
                  <a16:creationId xmlns:a16="http://schemas.microsoft.com/office/drawing/2014/main" id="{441A3DB8-43EE-4323-AB77-C59348C89BD0}"/>
                </a:ext>
              </a:extLst>
            </p:cNvPr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66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60000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213;p26">
              <a:extLst>
                <a:ext uri="{FF2B5EF4-FFF2-40B4-BE49-F238E27FC236}">
                  <a16:creationId xmlns:a16="http://schemas.microsoft.com/office/drawing/2014/main" id="{99F7E4BA-B0A5-4052-8D34-E9193110A854}"/>
                </a:ext>
              </a:extLst>
            </p:cNvPr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66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60000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214;p26">
              <a:extLst>
                <a:ext uri="{FF2B5EF4-FFF2-40B4-BE49-F238E27FC236}">
                  <a16:creationId xmlns:a16="http://schemas.microsoft.com/office/drawing/2014/main" id="{7DA8924A-A29C-4BE2-B458-4E49473E964D}"/>
                </a:ext>
              </a:extLst>
            </p:cNvPr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66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60000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" name="Google Shape;215;p26">
              <a:extLst>
                <a:ext uri="{FF2B5EF4-FFF2-40B4-BE49-F238E27FC236}">
                  <a16:creationId xmlns:a16="http://schemas.microsoft.com/office/drawing/2014/main" id="{0E9CEDE3-F1AF-4AE5-9DC5-8800847F424D}"/>
                </a:ext>
              </a:extLst>
            </p:cNvPr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 w="9525" cap="flat" cmpd="sng">
              <a:solidFill>
                <a:srgbClr val="66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60000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66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" name="Google Shape;216;p26">
              <a:extLst>
                <a:ext uri="{FF2B5EF4-FFF2-40B4-BE49-F238E27FC236}">
                  <a16:creationId xmlns:a16="http://schemas.microsoft.com/office/drawing/2014/main" id="{A2DBAB6E-1CE7-4F43-AB59-AAB02E26D268}"/>
                </a:ext>
              </a:extLst>
            </p:cNvPr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66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217;p26">
              <a:extLst>
                <a:ext uri="{FF2B5EF4-FFF2-40B4-BE49-F238E27FC236}">
                  <a16:creationId xmlns:a16="http://schemas.microsoft.com/office/drawing/2014/main" id="{4D1B777E-EAA3-46EC-B070-E631C4C0A1EC}"/>
                </a:ext>
              </a:extLst>
            </p:cNvPr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66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218;p26">
              <a:extLst>
                <a:ext uri="{FF2B5EF4-FFF2-40B4-BE49-F238E27FC236}">
                  <a16:creationId xmlns:a16="http://schemas.microsoft.com/office/drawing/2014/main" id="{9D2E3712-A439-4F31-B8D0-B2592220655F}"/>
                </a:ext>
              </a:extLst>
            </p:cNvPr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660000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40" name="Google Shape;219;p26">
            <a:extLst>
              <a:ext uri="{FF2B5EF4-FFF2-40B4-BE49-F238E27FC236}">
                <a16:creationId xmlns:a16="http://schemas.microsoft.com/office/drawing/2014/main" id="{716704EF-15F6-4B43-8201-948BF5047F45}"/>
              </a:ext>
            </a:extLst>
          </p:cNvPr>
          <p:cNvSpPr/>
          <p:nvPr/>
        </p:nvSpPr>
        <p:spPr>
          <a:xfrm>
            <a:off x="681925" y="2920194"/>
            <a:ext cx="3065400" cy="207300"/>
          </a:xfrm>
          <a:prstGeom prst="rect">
            <a:avLst/>
          </a:prstGeom>
          <a:solidFill>
            <a:srgbClr val="660000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PLAN ,  MOTIVATION,  IDEA, IMPLEMENTATION</a:t>
            </a:r>
            <a:endParaRPr sz="7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220;p26">
            <a:extLst>
              <a:ext uri="{FF2B5EF4-FFF2-40B4-BE49-F238E27FC236}">
                <a16:creationId xmlns:a16="http://schemas.microsoft.com/office/drawing/2014/main" id="{CAF8478C-B99A-4D05-A0E4-6926187047BB}"/>
              </a:ext>
            </a:extLst>
          </p:cNvPr>
          <p:cNvSpPr/>
          <p:nvPr/>
        </p:nvSpPr>
        <p:spPr>
          <a:xfrm>
            <a:off x="1702906" y="3243423"/>
            <a:ext cx="3065400" cy="2073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BUILDING(FROM SCRATCH TO A RESPONSIVE FRAME)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21;p26">
            <a:extLst>
              <a:ext uri="{FF2B5EF4-FFF2-40B4-BE49-F238E27FC236}">
                <a16:creationId xmlns:a16="http://schemas.microsoft.com/office/drawing/2014/main" id="{212AD305-4DB3-4755-99C3-7BE527CB5BBE}"/>
              </a:ext>
            </a:extLst>
          </p:cNvPr>
          <p:cNvSpPr/>
          <p:nvPr/>
        </p:nvSpPr>
        <p:spPr>
          <a:xfrm>
            <a:off x="4776025" y="3889876"/>
            <a:ext cx="2560500" cy="2073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TESTING AND BUG FIXING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22;p26">
            <a:extLst>
              <a:ext uri="{FF2B5EF4-FFF2-40B4-BE49-F238E27FC236}">
                <a16:creationId xmlns:a16="http://schemas.microsoft.com/office/drawing/2014/main" id="{80C65456-27B5-40A1-BC5E-B94843CF7EF3}"/>
              </a:ext>
            </a:extLst>
          </p:cNvPr>
          <p:cNvSpPr/>
          <p:nvPr/>
        </p:nvSpPr>
        <p:spPr>
          <a:xfrm>
            <a:off x="3755117" y="3566653"/>
            <a:ext cx="3065400" cy="2073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NEW FEATURES TO THE LIBRARY(PROJECT TOOLS)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" name="Google Shape;225;p26">
            <a:extLst>
              <a:ext uri="{FF2B5EF4-FFF2-40B4-BE49-F238E27FC236}">
                <a16:creationId xmlns:a16="http://schemas.microsoft.com/office/drawing/2014/main" id="{9BD9D08D-0E89-467A-933C-AC6F4E5755AD}"/>
              </a:ext>
            </a:extLst>
          </p:cNvPr>
          <p:cNvGrpSpPr/>
          <p:nvPr/>
        </p:nvGrpSpPr>
        <p:grpSpPr>
          <a:xfrm>
            <a:off x="6821750" y="1608626"/>
            <a:ext cx="2043900" cy="2927725"/>
            <a:chOff x="4572350" y="1431525"/>
            <a:chExt cx="2043900" cy="2927725"/>
          </a:xfrm>
        </p:grpSpPr>
        <p:sp>
          <p:nvSpPr>
            <p:cNvPr id="47" name="Google Shape;226;p26">
              <a:extLst>
                <a:ext uri="{FF2B5EF4-FFF2-40B4-BE49-F238E27FC236}">
                  <a16:creationId xmlns:a16="http://schemas.microsoft.com/office/drawing/2014/main" id="{F5BF909E-8067-4E8D-977B-1F06788A3A10}"/>
                </a:ext>
              </a:extLst>
            </p:cNvPr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7;p26">
              <a:extLst>
                <a:ext uri="{FF2B5EF4-FFF2-40B4-BE49-F238E27FC236}">
                  <a16:creationId xmlns:a16="http://schemas.microsoft.com/office/drawing/2014/main" id="{F60FB45A-7B58-4BCE-9833-741C058158FC}"/>
                </a:ext>
              </a:extLst>
            </p:cNvPr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8;p26">
              <a:extLst>
                <a:ext uri="{FF2B5EF4-FFF2-40B4-BE49-F238E27FC236}">
                  <a16:creationId xmlns:a16="http://schemas.microsoft.com/office/drawing/2014/main" id="{E53C5328-6ACB-4ECF-A8AF-2D52BE933E9B}"/>
                </a:ext>
              </a:extLst>
            </p:cNvPr>
            <p:cNvSpPr txBox="1"/>
            <p:nvPr/>
          </p:nvSpPr>
          <p:spPr>
            <a:xfrm>
              <a:off x="4572350" y="1558425"/>
              <a:ext cx="1277700" cy="7929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>
                  <a:solidFill>
                    <a:srgbClr val="E06666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4200" b="1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06666"/>
                  </a:solidFill>
                  <a:latin typeface="Roboto"/>
                  <a:ea typeface="Roboto"/>
                  <a:cs typeface="Roboto"/>
                  <a:sym typeface="Roboto"/>
                </a:rPr>
                <a:t>NOVEMBER</a:t>
              </a:r>
              <a:endParaRPr b="1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229;p26">
              <a:extLst>
                <a:ext uri="{FF2B5EF4-FFF2-40B4-BE49-F238E27FC236}">
                  <a16:creationId xmlns:a16="http://schemas.microsoft.com/office/drawing/2014/main" id="{A1E0B3E2-FCE5-4B3C-A627-DD22766458F8}"/>
                </a:ext>
              </a:extLst>
            </p:cNvPr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E06666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230;p26">
              <a:extLst>
                <a:ext uri="{FF2B5EF4-FFF2-40B4-BE49-F238E27FC236}">
                  <a16:creationId xmlns:a16="http://schemas.microsoft.com/office/drawing/2014/main" id="{BC4EB9E2-9338-473B-A13D-19E2C1228ABD}"/>
                </a:ext>
              </a:extLst>
            </p:cNvPr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E06666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231;p26">
              <a:extLst>
                <a:ext uri="{FF2B5EF4-FFF2-40B4-BE49-F238E27FC236}">
                  <a16:creationId xmlns:a16="http://schemas.microsoft.com/office/drawing/2014/main" id="{15545B3E-0DFA-4C77-9E0E-AA348523ED38}"/>
                </a:ext>
              </a:extLst>
            </p:cNvPr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E06666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" name="Google Shape;232;p26">
              <a:extLst>
                <a:ext uri="{FF2B5EF4-FFF2-40B4-BE49-F238E27FC236}">
                  <a16:creationId xmlns:a16="http://schemas.microsoft.com/office/drawing/2014/main" id="{F7FA9B71-05FA-462E-90BA-EEDB43015E70}"/>
                </a:ext>
              </a:extLst>
            </p:cNvPr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E06666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" name="Google Shape;233;p26">
              <a:extLst>
                <a:ext uri="{FF2B5EF4-FFF2-40B4-BE49-F238E27FC236}">
                  <a16:creationId xmlns:a16="http://schemas.microsoft.com/office/drawing/2014/main" id="{8B227983-377C-4859-83FF-C10ACD9E8F80}"/>
                </a:ext>
              </a:extLst>
            </p:cNvPr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E06666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234;p26">
              <a:extLst>
                <a:ext uri="{FF2B5EF4-FFF2-40B4-BE49-F238E27FC236}">
                  <a16:creationId xmlns:a16="http://schemas.microsoft.com/office/drawing/2014/main" id="{3B9E68EE-7CD9-41B2-8BD2-FEF3EEF5B45A}"/>
                </a:ext>
              </a:extLst>
            </p:cNvPr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E06666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235;p26">
              <a:extLst>
                <a:ext uri="{FF2B5EF4-FFF2-40B4-BE49-F238E27FC236}">
                  <a16:creationId xmlns:a16="http://schemas.microsoft.com/office/drawing/2014/main" id="{CA78C1D0-3419-474B-B0F2-A81C1599A25C}"/>
                </a:ext>
              </a:extLst>
            </p:cNvPr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w="9525" cap="flat" cmpd="sng">
              <a:solidFill>
                <a:srgbClr val="E0666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7" name="Google Shape;236;p26">
            <a:extLst>
              <a:ext uri="{FF2B5EF4-FFF2-40B4-BE49-F238E27FC236}">
                <a16:creationId xmlns:a16="http://schemas.microsoft.com/office/drawing/2014/main" id="{1E73C793-D718-4A3C-8BDC-60D57A0E4B56}"/>
              </a:ext>
            </a:extLst>
          </p:cNvPr>
          <p:cNvSpPr/>
          <p:nvPr/>
        </p:nvSpPr>
        <p:spPr>
          <a:xfrm>
            <a:off x="6363775" y="4223907"/>
            <a:ext cx="2560500" cy="2073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DEPLOYMENT AND FINALISATION</a:t>
            </a:r>
            <a:endParaRPr sz="7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562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147762" y="254668"/>
            <a:ext cx="6848475" cy="93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solidFill>
                  <a:srgbClr val="C00000"/>
                </a:solidFill>
                <a:latin typeface="Rajdhani" panose="02000000000000000000" charset="0"/>
                <a:cs typeface="Rajdhani" panose="02000000000000000000" charset="0"/>
              </a:rPr>
              <a:t>HOME PAGE</a:t>
            </a:r>
          </a:p>
        </p:txBody>
      </p:sp>
      <p:sp>
        <p:nvSpPr>
          <p:cNvPr id="539" name="Google Shape;539;p35"/>
          <p:cNvSpPr txBox="1">
            <a:spLocks noGrp="1"/>
          </p:cNvSpPr>
          <p:nvPr>
            <p:ph type="subTitle" idx="1"/>
          </p:nvPr>
        </p:nvSpPr>
        <p:spPr>
          <a:xfrm>
            <a:off x="924560" y="1782986"/>
            <a:ext cx="7944137" cy="1462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Font typeface="Arial" panose="020B0604020202020204" pitchFamily="34" charset="0"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83A3D-6E6A-49CB-B718-6AC89210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EC3F44-8C88-450C-8A0C-96356A846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080" y="1436714"/>
            <a:ext cx="7010572" cy="33374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709448" y="337777"/>
            <a:ext cx="7452327" cy="93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u="sng" dirty="0">
                <a:effectLst/>
                <a:latin typeface="Rajdhani" panose="020B0604020202020204" charset="0"/>
                <a:ea typeface="Times New Roman" panose="02020603050405020304" pitchFamily="18" charset="0"/>
                <a:cs typeface="Rajdhani" panose="020B0604020202020204" charset="0"/>
              </a:rPr>
              <a:t>SEARCH PAGE</a:t>
            </a:r>
            <a:endParaRPr lang="en-IN" sz="4000" u="sng" dirty="0">
              <a:effectLst/>
              <a:latin typeface="Rajdhani" panose="020B0604020202020204" charset="0"/>
              <a:ea typeface="Times New Roman" panose="02020603050405020304" pitchFamily="18" charset="0"/>
              <a:cs typeface="Rajdhani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83A3D-6E6A-49CB-B718-6AC89210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EFE1F-BC5C-4D4D-BC1A-C02D0212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7" y="1470539"/>
            <a:ext cx="6858000" cy="32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1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148080" y="148590"/>
            <a:ext cx="6848475" cy="93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solidFill>
                  <a:srgbClr val="C00000"/>
                </a:solidFill>
                <a:latin typeface="Rajdhani" panose="02000000000000000000" charset="0"/>
                <a:cs typeface="Rajdhani" panose="02000000000000000000" charset="0"/>
              </a:rPr>
              <a:t>SIGN UP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83A3D-6E6A-49CB-B718-6AC89210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47DFB-FA38-4EF1-8F48-5A9D7A1DB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55" y="1382431"/>
            <a:ext cx="6858000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148080" y="148590"/>
            <a:ext cx="6848475" cy="93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solidFill>
                  <a:srgbClr val="C00000"/>
                </a:solidFill>
                <a:latin typeface="Rajdhani" panose="02000000000000000000" charset="0"/>
                <a:cs typeface="Rajdhani" panose="02000000000000000000" charset="0"/>
              </a:rPr>
              <a:t>SIGN IN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83A3D-6E6A-49CB-B718-6AC89210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26A35-A99E-4C85-909E-25BFCAD7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55" y="1409206"/>
            <a:ext cx="68580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496614" y="353542"/>
            <a:ext cx="7452327" cy="93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u="sng" dirty="0">
                <a:effectLst/>
                <a:latin typeface="Rajdhani" panose="020B0604020202020204" charset="0"/>
                <a:ea typeface="Times New Roman" panose="02020603050405020304" pitchFamily="18" charset="0"/>
                <a:cs typeface="Rajdhani" panose="020B0604020202020204" charset="0"/>
              </a:rPr>
              <a:t>AFTER SIGN IN (NOT DONATED BLOOD)</a:t>
            </a:r>
            <a:endParaRPr lang="en-IN" sz="4000" u="sng" dirty="0">
              <a:effectLst/>
              <a:latin typeface="Rajdhani" panose="020B0604020202020204" charset="0"/>
              <a:ea typeface="Times New Roman" panose="02020603050405020304" pitchFamily="18" charset="0"/>
              <a:cs typeface="Rajdhani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83A3D-6E6A-49CB-B718-6AC89210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038DE-D997-4A58-9087-EF8C3F3D2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41" y="1615593"/>
            <a:ext cx="6858000" cy="31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3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148080" y="298363"/>
            <a:ext cx="6848475" cy="93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4000" b="1" u="sng" dirty="0">
                <a:effectLst/>
                <a:latin typeface="Rajdhani" panose="020B0604020202020204" charset="0"/>
                <a:ea typeface="Times New Roman" panose="02020603050405020304" pitchFamily="18" charset="0"/>
                <a:cs typeface="Rajdhani" panose="020B0604020202020204" charset="0"/>
              </a:rPr>
              <a:t>AFTER SIGN IN CLICK ON SAVE LIFE (DONATED BLOOD)</a:t>
            </a:r>
            <a:endParaRPr lang="en-IN" sz="4000" u="sng" dirty="0">
              <a:effectLst/>
              <a:latin typeface="Rajdhani" panose="020B0604020202020204" charset="0"/>
              <a:ea typeface="Times New Roman" panose="02020603050405020304" pitchFamily="18" charset="0"/>
              <a:cs typeface="Rajdhani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83A3D-6E6A-49CB-B718-6AC89210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30B9D6-912B-430B-AF6B-74752E0B7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25" y="1700602"/>
            <a:ext cx="6813550" cy="31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2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543910" y="353542"/>
            <a:ext cx="7452327" cy="93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u="sng" dirty="0">
                <a:effectLst/>
                <a:latin typeface="Rajdhani" panose="020B0604020202020204" charset="0"/>
                <a:ea typeface="Times New Roman" panose="02020603050405020304" pitchFamily="18" charset="0"/>
                <a:cs typeface="Rajdhani" panose="020B0604020202020204" charset="0"/>
              </a:rPr>
              <a:t>DASHBOARD</a:t>
            </a:r>
            <a:endParaRPr lang="en-IN" sz="4000" u="sng" dirty="0">
              <a:effectLst/>
              <a:latin typeface="Rajdhani" panose="020B0604020202020204" charset="0"/>
              <a:ea typeface="Times New Roman" panose="02020603050405020304" pitchFamily="18" charset="0"/>
              <a:cs typeface="Rajdhani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83A3D-6E6A-49CB-B718-6AC89210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07F113-DF81-4D12-B3EC-DA89BE64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448107"/>
            <a:ext cx="6858000" cy="32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543910" y="353542"/>
            <a:ext cx="7452327" cy="93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u="sng" dirty="0">
                <a:effectLst/>
                <a:latin typeface="Rajdhani" panose="020B0604020202020204" charset="0"/>
                <a:ea typeface="Times New Roman" panose="02020603050405020304" pitchFamily="18" charset="0"/>
                <a:cs typeface="Rajdhani" panose="020B0604020202020204" charset="0"/>
              </a:rPr>
              <a:t>DONORS DETAILS PAGE</a:t>
            </a:r>
            <a:endParaRPr lang="en-IN" sz="4000" u="sng" dirty="0">
              <a:effectLst/>
              <a:latin typeface="Rajdhani" panose="020B0604020202020204" charset="0"/>
              <a:ea typeface="Times New Roman" panose="02020603050405020304" pitchFamily="18" charset="0"/>
              <a:cs typeface="Rajdhani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83A3D-6E6A-49CB-B718-6AC89210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CD2974-E9A8-4494-9D42-016CABB1D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9" b="1"/>
          <a:stretch/>
        </p:blipFill>
        <p:spPr bwMode="auto">
          <a:xfrm>
            <a:off x="1143000" y="1569238"/>
            <a:ext cx="6858000" cy="3220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2558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148080" y="148590"/>
            <a:ext cx="6848475" cy="93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solidFill>
                  <a:srgbClr val="C00000"/>
                </a:solidFill>
                <a:latin typeface="Rajdhani" panose="02000000000000000000" charset="0"/>
                <a:cs typeface="Rajdhani" panose="02000000000000000000" charset="0"/>
              </a:rPr>
              <a:t>ABOUT US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83A3D-6E6A-49CB-B718-6AC89210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0BB35C-06D0-40F5-95D2-670AF5B28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44" y="1338978"/>
            <a:ext cx="7270711" cy="32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5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>
            <a:spLocks noGrp="1"/>
          </p:cNvSpPr>
          <p:nvPr>
            <p:ph type="ctrTitle"/>
          </p:nvPr>
        </p:nvSpPr>
        <p:spPr>
          <a:xfrm>
            <a:off x="2626890" y="1225913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Blood Donation Center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147916" y="526876"/>
            <a:ext cx="684816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4000" u="sng" dirty="0">
                <a:solidFill>
                  <a:srgbClr val="C00000"/>
                </a:solidFill>
                <a:latin typeface="Rajdhani" panose="02000000000000000000" charset="0"/>
                <a:cs typeface="Rajdhani" panose="02000000000000000000" charset="0"/>
              </a:rPr>
              <a:t>CONCLUSION</a:t>
            </a:r>
          </a:p>
        </p:txBody>
      </p:sp>
      <p:sp>
        <p:nvSpPr>
          <p:cNvPr id="539" name="Google Shape;539;p35"/>
          <p:cNvSpPr txBox="1">
            <a:spLocks noGrp="1"/>
          </p:cNvSpPr>
          <p:nvPr>
            <p:ph type="subTitle" idx="1"/>
          </p:nvPr>
        </p:nvSpPr>
        <p:spPr>
          <a:xfrm>
            <a:off x="823821" y="1670829"/>
            <a:ext cx="7943850" cy="2910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This report presents THE BANK DONATION related issues.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The objectives of project is implemented by implmenting the differents plans such as time estimated through Timeline chart, work background,flowchart etc...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online </a:t>
            </a:r>
            <a:r>
              <a:rPr lang="en-US" sz="2000"/>
              <a:t>blood donation system </a:t>
            </a:r>
            <a:r>
              <a:rPr lang="en-US" sz="2000" dirty="0"/>
              <a:t>make work easy, and ensures fast retrieval of data when needed.</a:t>
            </a:r>
          </a:p>
          <a:p>
            <a:pPr marL="114300" indent="0" algn="l">
              <a:buFont typeface="Arial" panose="020B0604020202020204" pitchFamily="34" charset="0"/>
            </a:pPr>
            <a:endParaRPr lang="en-US" sz="2000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1741C-7970-4F89-9640-097769BE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3A888D-63F2-4B46-B956-9F05552234E0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845162" y="630459"/>
            <a:ext cx="5448650" cy="572700"/>
          </a:xfrm>
        </p:spPr>
        <p:txBody>
          <a:bodyPr/>
          <a:lstStyle/>
          <a:p>
            <a:r>
              <a:rPr lang="en" sz="4000" u="sng" dirty="0"/>
              <a:t>TEAM PRESENTATION</a:t>
            </a:r>
            <a:endParaRPr lang="en-IN" sz="4000" u="sng" dirty="0"/>
          </a:p>
        </p:txBody>
      </p:sp>
      <p:sp>
        <p:nvSpPr>
          <p:cNvPr id="12" name="Google Shape;2420;p44">
            <a:extLst>
              <a:ext uri="{FF2B5EF4-FFF2-40B4-BE49-F238E27FC236}">
                <a16:creationId xmlns:a16="http://schemas.microsoft.com/office/drawing/2014/main" id="{FCE7F1D6-A9D2-49D4-BD50-3EE0846E3654}"/>
              </a:ext>
            </a:extLst>
          </p:cNvPr>
          <p:cNvSpPr txBox="1"/>
          <p:nvPr/>
        </p:nvSpPr>
        <p:spPr>
          <a:xfrm>
            <a:off x="1875098" y="34925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Barlow"/>
                <a:ea typeface="Barlow"/>
                <a:cs typeface="Barlow"/>
                <a:sym typeface="Barlow"/>
              </a:rPr>
              <a:t>YATHARTH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Full Stack Developer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" name="Google Shape;2422;p44">
            <a:extLst>
              <a:ext uri="{FF2B5EF4-FFF2-40B4-BE49-F238E27FC236}">
                <a16:creationId xmlns:a16="http://schemas.microsoft.com/office/drawing/2014/main" id="{27D33EB7-A27D-462B-8D2D-0DD849EA0FB3}"/>
              </a:ext>
            </a:extLst>
          </p:cNvPr>
          <p:cNvSpPr txBox="1"/>
          <p:nvPr/>
        </p:nvSpPr>
        <p:spPr>
          <a:xfrm>
            <a:off x="5774676" y="34925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Barlow"/>
                <a:ea typeface="Barlow"/>
                <a:cs typeface="Barlow"/>
                <a:sym typeface="Barlow"/>
              </a:rPr>
              <a:t>DEEP DHADUK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arlow"/>
                <a:ea typeface="Barlow"/>
                <a:cs typeface="Barlow"/>
                <a:sym typeface="Barlow"/>
              </a:rPr>
              <a:t>Backend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arlow"/>
                <a:ea typeface="Barlow"/>
                <a:cs typeface="Barlow"/>
                <a:sym typeface="Barlow"/>
              </a:rPr>
              <a:t>Developer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" name="Google Shape;2424;p44">
            <a:extLst>
              <a:ext uri="{FF2B5EF4-FFF2-40B4-BE49-F238E27FC236}">
                <a16:creationId xmlns:a16="http://schemas.microsoft.com/office/drawing/2014/main" id="{A274A763-8646-46FB-8006-54F286B352D1}"/>
              </a:ext>
            </a:extLst>
          </p:cNvPr>
          <p:cNvSpPr txBox="1"/>
          <p:nvPr/>
        </p:nvSpPr>
        <p:spPr>
          <a:xfrm>
            <a:off x="3824887" y="34925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2"/>
                </a:solidFill>
                <a:latin typeface="Barlow"/>
                <a:ea typeface="Barlow"/>
                <a:cs typeface="Barlow"/>
                <a:sym typeface="Barlow"/>
              </a:rPr>
              <a:t>RAJ CHAUHAN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arlow"/>
                <a:ea typeface="Barlow"/>
                <a:cs typeface="Barlow"/>
                <a:sym typeface="Barlow"/>
              </a:rPr>
              <a:t>Frontend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arlow"/>
                <a:ea typeface="Barlow"/>
                <a:cs typeface="Barlow"/>
                <a:sym typeface="Barlow"/>
              </a:rPr>
              <a:t>Developer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CDCDDE-1B43-4876-8C61-3A08F415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62" y="1797214"/>
            <a:ext cx="1549072" cy="15490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2D58FD-A0FD-4A70-8983-9E310E20D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40" y="1797214"/>
            <a:ext cx="1549072" cy="15490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F8DB64-5720-4660-9E88-9DA591B67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C4301D-BCF3-4C33-AC2B-95EFE93C7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951" y="1797214"/>
            <a:ext cx="1549072" cy="15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9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8"/>
          <p:cNvSpPr txBox="1">
            <a:spLocks noGrp="1"/>
          </p:cNvSpPr>
          <p:nvPr>
            <p:ph type="ctrTitle"/>
          </p:nvPr>
        </p:nvSpPr>
        <p:spPr>
          <a:xfrm>
            <a:off x="2373785" y="598437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500" u="none" dirty="0"/>
              <a:t>THANK</a:t>
            </a:r>
            <a:r>
              <a:rPr lang="en-IN" sz="6500" dirty="0"/>
              <a:t>S!</a:t>
            </a:r>
            <a:endParaRPr lang="en-IN" sz="6500" u="none" dirty="0"/>
          </a:p>
        </p:txBody>
      </p:sp>
      <p:sp>
        <p:nvSpPr>
          <p:cNvPr id="1234" name="Google Shape;1234;p58"/>
          <p:cNvSpPr txBox="1">
            <a:spLocks noGrp="1"/>
          </p:cNvSpPr>
          <p:nvPr>
            <p:ph type="subTitle" idx="1"/>
          </p:nvPr>
        </p:nvSpPr>
        <p:spPr>
          <a:xfrm>
            <a:off x="2988801" y="2464940"/>
            <a:ext cx="2962527" cy="836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savelife@gmail</a:t>
            </a:r>
            <a:r>
              <a:rPr lang="en" dirty="0">
                <a:solidFill>
                  <a:srgbClr val="55555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" dirty="0">
                <a:uFill>
                  <a:noFill/>
                </a:uFill>
              </a:rPr>
              <a:t>com</a:t>
            </a:r>
            <a:br>
              <a:rPr lang="en" dirty="0"/>
            </a:br>
            <a:r>
              <a:rPr lang="en" dirty="0"/>
              <a:t>+91 1234567891</a:t>
            </a:r>
            <a:br>
              <a:rPr lang="en" dirty="0"/>
            </a:br>
            <a:r>
              <a:rPr lang="en" dirty="0"/>
              <a:t>savelife.com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7E812A-86A3-40F1-86E5-F9B4D63F7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01" y="2883190"/>
            <a:ext cx="2276737" cy="22767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D56A8DB-9D6A-4A37-92AE-255FE07EC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036" y="3492796"/>
            <a:ext cx="949036" cy="9490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 txBox="1">
            <a:spLocks noGrp="1"/>
          </p:cNvSpPr>
          <p:nvPr>
            <p:ph type="body" idx="1"/>
          </p:nvPr>
        </p:nvSpPr>
        <p:spPr>
          <a:xfrm>
            <a:off x="836059" y="1292463"/>
            <a:ext cx="5967819" cy="4666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2300" dirty="0"/>
              <a:t>Introduction</a:t>
            </a: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2300" dirty="0"/>
              <a:t>Problem Statement </a:t>
            </a: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  <a:latin typeface="Karla" panose="020B0604020202020204" charset="0"/>
                <a:cs typeface="Rajdhani" panose="020B0604020202020204" charset="0"/>
              </a:rPr>
              <a:t>Am I Acceptable Donor? </a:t>
            </a: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2300" dirty="0"/>
              <a:t>Software and Hardware Requirements</a:t>
            </a: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300" u="none" dirty="0">
                <a:solidFill>
                  <a:schemeClr val="tx1"/>
                </a:solidFill>
                <a:latin typeface="Karla" panose="020B0604020202020204" charset="0"/>
                <a:cs typeface="Rajdhani" panose="020B0604020202020204" charset="0"/>
              </a:rPr>
              <a:t>Data Flow Diagram</a:t>
            </a: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300" u="none" dirty="0">
                <a:solidFill>
                  <a:schemeClr val="tx1"/>
                </a:solidFill>
                <a:latin typeface="Karla" panose="020B0604020202020204" charset="0"/>
                <a:cs typeface="Rajdhani" panose="020B0604020202020204" charset="0"/>
              </a:rPr>
              <a:t>Entity – Relationship Diagram</a:t>
            </a: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chemeClr val="tx1"/>
                </a:solidFill>
                <a:latin typeface="Karla" panose="020B0604020202020204" charset="0"/>
                <a:cs typeface="Rajdhani" panose="020B0604020202020204" charset="0"/>
              </a:rPr>
              <a:t>Timeline Chart</a:t>
            </a: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chemeClr val="tx1"/>
                </a:solidFill>
                <a:latin typeface="Karla" panose="020B0604020202020204" charset="0"/>
                <a:cs typeface="Rajdhani" panose="020B0604020202020204" charset="0"/>
              </a:rPr>
              <a:t>Output of Project</a:t>
            </a: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chemeClr val="tx1"/>
                </a:solidFill>
                <a:latin typeface="Karla" panose="020B0604020202020204" charset="0"/>
                <a:cs typeface="Rajdhani" panose="020B0604020202020204" charset="0"/>
              </a:rPr>
              <a:t>Team Presentation</a:t>
            </a:r>
            <a:endParaRPr lang="en-US" altLang="en-US" sz="2300" dirty="0">
              <a:solidFill>
                <a:schemeClr val="tx1"/>
              </a:solidFill>
              <a:latin typeface="Karla" panose="020B0604020202020204" charset="0"/>
            </a:endParaRPr>
          </a:p>
        </p:txBody>
      </p:sp>
      <p:sp>
        <p:nvSpPr>
          <p:cNvPr id="508" name="Google Shape;50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OUTLINE</a:t>
            </a:r>
            <a:endParaRPr u="sng" dirty="0"/>
          </a:p>
        </p:txBody>
      </p:sp>
      <p:grpSp>
        <p:nvGrpSpPr>
          <p:cNvPr id="509" name="Google Shape;509;p34"/>
          <p:cNvGrpSpPr/>
          <p:nvPr/>
        </p:nvGrpSpPr>
        <p:grpSpPr>
          <a:xfrm>
            <a:off x="8323490" y="711765"/>
            <a:ext cx="461778" cy="464563"/>
            <a:chOff x="8323490" y="355935"/>
            <a:chExt cx="461778" cy="464563"/>
          </a:xfrm>
        </p:grpSpPr>
        <p:sp>
          <p:nvSpPr>
            <p:cNvPr id="510" name="Google Shape;510;p34"/>
            <p:cNvSpPr/>
            <p:nvPr/>
          </p:nvSpPr>
          <p:spPr>
            <a:xfrm>
              <a:off x="8323490" y="404836"/>
              <a:ext cx="416089" cy="415662"/>
            </a:xfrm>
            <a:custGeom>
              <a:avLst/>
              <a:gdLst/>
              <a:ahLst/>
              <a:cxnLst/>
              <a:rect l="l" t="t" r="r" b="b"/>
              <a:pathLst>
                <a:path w="10735" h="10724" extrusionOk="0">
                  <a:moveTo>
                    <a:pt x="2470" y="0"/>
                  </a:moveTo>
                  <a:cubicBezTo>
                    <a:pt x="2067" y="0"/>
                    <a:pt x="1664" y="157"/>
                    <a:pt x="1361" y="471"/>
                  </a:cubicBezTo>
                  <a:lnTo>
                    <a:pt x="482" y="1350"/>
                  </a:lnTo>
                  <a:cubicBezTo>
                    <a:pt x="168" y="1643"/>
                    <a:pt x="22" y="2040"/>
                    <a:pt x="22" y="2459"/>
                  </a:cubicBezTo>
                  <a:cubicBezTo>
                    <a:pt x="22" y="2877"/>
                    <a:pt x="168" y="3275"/>
                    <a:pt x="482" y="3568"/>
                  </a:cubicBezTo>
                  <a:lnTo>
                    <a:pt x="2261" y="5367"/>
                  </a:lnTo>
                  <a:lnTo>
                    <a:pt x="482" y="7167"/>
                  </a:lnTo>
                  <a:cubicBezTo>
                    <a:pt x="168" y="7460"/>
                    <a:pt x="1" y="7857"/>
                    <a:pt x="1" y="8276"/>
                  </a:cubicBezTo>
                  <a:cubicBezTo>
                    <a:pt x="1" y="8694"/>
                    <a:pt x="168" y="9092"/>
                    <a:pt x="461" y="9385"/>
                  </a:cubicBezTo>
                  <a:lnTo>
                    <a:pt x="1361" y="10263"/>
                  </a:lnTo>
                  <a:cubicBezTo>
                    <a:pt x="1675" y="10577"/>
                    <a:pt x="2072" y="10724"/>
                    <a:pt x="2470" y="10724"/>
                  </a:cubicBezTo>
                  <a:cubicBezTo>
                    <a:pt x="2867" y="10724"/>
                    <a:pt x="3265" y="10577"/>
                    <a:pt x="3579" y="10284"/>
                  </a:cubicBezTo>
                  <a:lnTo>
                    <a:pt x="5378" y="8485"/>
                  </a:lnTo>
                  <a:lnTo>
                    <a:pt x="7157" y="10263"/>
                  </a:lnTo>
                  <a:cubicBezTo>
                    <a:pt x="7471" y="10577"/>
                    <a:pt x="7868" y="10724"/>
                    <a:pt x="8287" y="10724"/>
                  </a:cubicBezTo>
                  <a:cubicBezTo>
                    <a:pt x="8684" y="10724"/>
                    <a:pt x="9082" y="10577"/>
                    <a:pt x="9396" y="10263"/>
                  </a:cubicBezTo>
                  <a:lnTo>
                    <a:pt x="10274" y="9385"/>
                  </a:lnTo>
                  <a:cubicBezTo>
                    <a:pt x="10567" y="9092"/>
                    <a:pt x="10735" y="8694"/>
                    <a:pt x="10735" y="8276"/>
                  </a:cubicBezTo>
                  <a:cubicBezTo>
                    <a:pt x="10735" y="7857"/>
                    <a:pt x="10567" y="7460"/>
                    <a:pt x="10274" y="7167"/>
                  </a:cubicBezTo>
                  <a:lnTo>
                    <a:pt x="8496" y="5367"/>
                  </a:lnTo>
                  <a:lnTo>
                    <a:pt x="10274" y="3568"/>
                  </a:lnTo>
                  <a:cubicBezTo>
                    <a:pt x="10567" y="3275"/>
                    <a:pt x="10735" y="2877"/>
                    <a:pt x="10735" y="2459"/>
                  </a:cubicBezTo>
                  <a:cubicBezTo>
                    <a:pt x="10735" y="2040"/>
                    <a:pt x="10567" y="1643"/>
                    <a:pt x="10274" y="1350"/>
                  </a:cubicBezTo>
                  <a:lnTo>
                    <a:pt x="9396" y="471"/>
                  </a:lnTo>
                  <a:cubicBezTo>
                    <a:pt x="9082" y="157"/>
                    <a:pt x="8679" y="0"/>
                    <a:pt x="8279" y="0"/>
                  </a:cubicBezTo>
                  <a:cubicBezTo>
                    <a:pt x="7879" y="0"/>
                    <a:pt x="7481" y="157"/>
                    <a:pt x="7178" y="471"/>
                  </a:cubicBezTo>
                  <a:lnTo>
                    <a:pt x="5378" y="2250"/>
                  </a:lnTo>
                  <a:lnTo>
                    <a:pt x="3579" y="471"/>
                  </a:lnTo>
                  <a:cubicBezTo>
                    <a:pt x="3275" y="157"/>
                    <a:pt x="2873" y="0"/>
                    <a:pt x="247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 rot="2700000">
              <a:off x="8507984" y="485686"/>
              <a:ext cx="148917" cy="1489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8369180" y="355935"/>
              <a:ext cx="416089" cy="415856"/>
            </a:xfrm>
            <a:custGeom>
              <a:avLst/>
              <a:gdLst/>
              <a:ahLst/>
              <a:cxnLst/>
              <a:rect l="l" t="t" r="r" b="b"/>
              <a:pathLst>
                <a:path w="10735" h="10729" extrusionOk="0">
                  <a:moveTo>
                    <a:pt x="2469" y="623"/>
                  </a:moveTo>
                  <a:cubicBezTo>
                    <a:pt x="2700" y="623"/>
                    <a:pt x="2951" y="727"/>
                    <a:pt x="3139" y="895"/>
                  </a:cubicBezTo>
                  <a:lnTo>
                    <a:pt x="4917" y="2694"/>
                  </a:lnTo>
                  <a:lnTo>
                    <a:pt x="2700" y="4912"/>
                  </a:lnTo>
                  <a:lnTo>
                    <a:pt x="900" y="3133"/>
                  </a:lnTo>
                  <a:cubicBezTo>
                    <a:pt x="733" y="2945"/>
                    <a:pt x="628" y="2715"/>
                    <a:pt x="628" y="2464"/>
                  </a:cubicBezTo>
                  <a:cubicBezTo>
                    <a:pt x="628" y="2213"/>
                    <a:pt x="733" y="1962"/>
                    <a:pt x="900" y="1794"/>
                  </a:cubicBezTo>
                  <a:lnTo>
                    <a:pt x="1800" y="895"/>
                  </a:lnTo>
                  <a:cubicBezTo>
                    <a:pt x="1988" y="727"/>
                    <a:pt x="2218" y="623"/>
                    <a:pt x="2469" y="623"/>
                  </a:cubicBezTo>
                  <a:close/>
                  <a:moveTo>
                    <a:pt x="8265" y="633"/>
                  </a:moveTo>
                  <a:cubicBezTo>
                    <a:pt x="8506" y="633"/>
                    <a:pt x="8747" y="727"/>
                    <a:pt x="8935" y="915"/>
                  </a:cubicBezTo>
                  <a:lnTo>
                    <a:pt x="9835" y="1794"/>
                  </a:lnTo>
                  <a:cubicBezTo>
                    <a:pt x="10002" y="1983"/>
                    <a:pt x="10107" y="2213"/>
                    <a:pt x="10107" y="2464"/>
                  </a:cubicBezTo>
                  <a:cubicBezTo>
                    <a:pt x="10107" y="2715"/>
                    <a:pt x="10002" y="2966"/>
                    <a:pt x="9835" y="3133"/>
                  </a:cubicBezTo>
                  <a:lnTo>
                    <a:pt x="8035" y="4933"/>
                  </a:lnTo>
                  <a:lnTo>
                    <a:pt x="5796" y="2694"/>
                  </a:lnTo>
                  <a:lnTo>
                    <a:pt x="7596" y="915"/>
                  </a:lnTo>
                  <a:cubicBezTo>
                    <a:pt x="7784" y="727"/>
                    <a:pt x="8025" y="633"/>
                    <a:pt x="8265" y="633"/>
                  </a:cubicBezTo>
                  <a:close/>
                  <a:moveTo>
                    <a:pt x="5357" y="3133"/>
                  </a:moveTo>
                  <a:lnTo>
                    <a:pt x="7596" y="5372"/>
                  </a:lnTo>
                  <a:lnTo>
                    <a:pt x="5378" y="7590"/>
                  </a:lnTo>
                  <a:lnTo>
                    <a:pt x="3139" y="5351"/>
                  </a:lnTo>
                  <a:lnTo>
                    <a:pt x="5357" y="3133"/>
                  </a:lnTo>
                  <a:close/>
                  <a:moveTo>
                    <a:pt x="2700" y="5791"/>
                  </a:moveTo>
                  <a:lnTo>
                    <a:pt x="4938" y="8030"/>
                  </a:lnTo>
                  <a:lnTo>
                    <a:pt x="3139" y="9829"/>
                  </a:lnTo>
                  <a:cubicBezTo>
                    <a:pt x="2951" y="10007"/>
                    <a:pt x="2705" y="10096"/>
                    <a:pt x="2462" y="10096"/>
                  </a:cubicBezTo>
                  <a:cubicBezTo>
                    <a:pt x="2218" y="10096"/>
                    <a:pt x="1978" y="10007"/>
                    <a:pt x="1800" y="9829"/>
                  </a:cubicBezTo>
                  <a:lnTo>
                    <a:pt x="900" y="8929"/>
                  </a:lnTo>
                  <a:cubicBezTo>
                    <a:pt x="733" y="8762"/>
                    <a:pt x="628" y="8532"/>
                    <a:pt x="628" y="8260"/>
                  </a:cubicBezTo>
                  <a:cubicBezTo>
                    <a:pt x="628" y="8009"/>
                    <a:pt x="733" y="7778"/>
                    <a:pt x="900" y="7611"/>
                  </a:cubicBezTo>
                  <a:lnTo>
                    <a:pt x="2700" y="5791"/>
                  </a:lnTo>
                  <a:close/>
                  <a:moveTo>
                    <a:pt x="8035" y="5812"/>
                  </a:moveTo>
                  <a:lnTo>
                    <a:pt x="9814" y="7611"/>
                  </a:lnTo>
                  <a:cubicBezTo>
                    <a:pt x="10002" y="7778"/>
                    <a:pt x="10107" y="8030"/>
                    <a:pt x="10107" y="8281"/>
                  </a:cubicBezTo>
                  <a:cubicBezTo>
                    <a:pt x="10107" y="8511"/>
                    <a:pt x="10002" y="8762"/>
                    <a:pt x="9835" y="8929"/>
                  </a:cubicBezTo>
                  <a:lnTo>
                    <a:pt x="8935" y="9829"/>
                  </a:lnTo>
                  <a:cubicBezTo>
                    <a:pt x="8747" y="10007"/>
                    <a:pt x="8506" y="10096"/>
                    <a:pt x="8265" y="10096"/>
                  </a:cubicBezTo>
                  <a:cubicBezTo>
                    <a:pt x="8025" y="10096"/>
                    <a:pt x="7784" y="10007"/>
                    <a:pt x="7596" y="9829"/>
                  </a:cubicBezTo>
                  <a:lnTo>
                    <a:pt x="5817" y="8050"/>
                  </a:lnTo>
                  <a:lnTo>
                    <a:pt x="8035" y="5812"/>
                  </a:lnTo>
                  <a:close/>
                  <a:moveTo>
                    <a:pt x="2469" y="0"/>
                  </a:moveTo>
                  <a:cubicBezTo>
                    <a:pt x="2067" y="0"/>
                    <a:pt x="1664" y="152"/>
                    <a:pt x="1360" y="455"/>
                  </a:cubicBezTo>
                  <a:lnTo>
                    <a:pt x="461" y="1355"/>
                  </a:lnTo>
                  <a:cubicBezTo>
                    <a:pt x="168" y="1648"/>
                    <a:pt x="0" y="2045"/>
                    <a:pt x="0" y="2464"/>
                  </a:cubicBezTo>
                  <a:cubicBezTo>
                    <a:pt x="0" y="2882"/>
                    <a:pt x="168" y="3280"/>
                    <a:pt x="461" y="3573"/>
                  </a:cubicBezTo>
                  <a:lnTo>
                    <a:pt x="2239" y="5351"/>
                  </a:lnTo>
                  <a:lnTo>
                    <a:pt x="461" y="7151"/>
                  </a:lnTo>
                  <a:cubicBezTo>
                    <a:pt x="168" y="7444"/>
                    <a:pt x="0" y="7841"/>
                    <a:pt x="0" y="8260"/>
                  </a:cubicBezTo>
                  <a:cubicBezTo>
                    <a:pt x="0" y="8678"/>
                    <a:pt x="168" y="9076"/>
                    <a:pt x="461" y="9390"/>
                  </a:cubicBezTo>
                  <a:lnTo>
                    <a:pt x="1360" y="10268"/>
                  </a:lnTo>
                  <a:cubicBezTo>
                    <a:pt x="1653" y="10582"/>
                    <a:pt x="2072" y="10729"/>
                    <a:pt x="2469" y="10729"/>
                  </a:cubicBezTo>
                  <a:cubicBezTo>
                    <a:pt x="2867" y="10729"/>
                    <a:pt x="3265" y="10582"/>
                    <a:pt x="3578" y="10268"/>
                  </a:cubicBezTo>
                  <a:lnTo>
                    <a:pt x="5378" y="8490"/>
                  </a:lnTo>
                  <a:lnTo>
                    <a:pt x="7156" y="10268"/>
                  </a:lnTo>
                  <a:cubicBezTo>
                    <a:pt x="7470" y="10582"/>
                    <a:pt x="7868" y="10729"/>
                    <a:pt x="8265" y="10729"/>
                  </a:cubicBezTo>
                  <a:cubicBezTo>
                    <a:pt x="8684" y="10729"/>
                    <a:pt x="9081" y="10582"/>
                    <a:pt x="9374" y="10268"/>
                  </a:cubicBezTo>
                  <a:lnTo>
                    <a:pt x="10274" y="9390"/>
                  </a:lnTo>
                  <a:cubicBezTo>
                    <a:pt x="10567" y="9076"/>
                    <a:pt x="10734" y="8699"/>
                    <a:pt x="10734" y="8260"/>
                  </a:cubicBezTo>
                  <a:cubicBezTo>
                    <a:pt x="10734" y="7841"/>
                    <a:pt x="10567" y="7465"/>
                    <a:pt x="10274" y="7151"/>
                  </a:cubicBezTo>
                  <a:lnTo>
                    <a:pt x="8495" y="5372"/>
                  </a:lnTo>
                  <a:lnTo>
                    <a:pt x="10274" y="3573"/>
                  </a:lnTo>
                  <a:cubicBezTo>
                    <a:pt x="10567" y="3280"/>
                    <a:pt x="10734" y="2882"/>
                    <a:pt x="10734" y="2464"/>
                  </a:cubicBezTo>
                  <a:cubicBezTo>
                    <a:pt x="10734" y="2045"/>
                    <a:pt x="10567" y="1648"/>
                    <a:pt x="10274" y="1355"/>
                  </a:cubicBezTo>
                  <a:lnTo>
                    <a:pt x="9374" y="455"/>
                  </a:lnTo>
                  <a:cubicBezTo>
                    <a:pt x="9071" y="152"/>
                    <a:pt x="8668" y="0"/>
                    <a:pt x="8265" y="0"/>
                  </a:cubicBezTo>
                  <a:cubicBezTo>
                    <a:pt x="7862" y="0"/>
                    <a:pt x="7460" y="152"/>
                    <a:pt x="7156" y="455"/>
                  </a:cubicBezTo>
                  <a:lnTo>
                    <a:pt x="5357" y="2255"/>
                  </a:lnTo>
                  <a:lnTo>
                    <a:pt x="3578" y="455"/>
                  </a:lnTo>
                  <a:cubicBezTo>
                    <a:pt x="3275" y="152"/>
                    <a:pt x="2872" y="0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8455149" y="615240"/>
              <a:ext cx="34884" cy="35737"/>
            </a:xfrm>
            <a:custGeom>
              <a:avLst/>
              <a:gdLst/>
              <a:ahLst/>
              <a:cxnLst/>
              <a:rect l="l" t="t" r="r" b="b"/>
              <a:pathLst>
                <a:path w="900" h="922" extrusionOk="0">
                  <a:moveTo>
                    <a:pt x="440" y="0"/>
                  </a:moveTo>
                  <a:lnTo>
                    <a:pt x="0" y="440"/>
                  </a:lnTo>
                  <a:lnTo>
                    <a:pt x="461" y="921"/>
                  </a:lnTo>
                  <a:lnTo>
                    <a:pt x="900" y="48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8490033" y="650938"/>
              <a:ext cx="34070" cy="33256"/>
            </a:xfrm>
            <a:custGeom>
              <a:avLst/>
              <a:gdLst/>
              <a:ahLst/>
              <a:cxnLst/>
              <a:rect l="l" t="t" r="r" b="b"/>
              <a:pathLst>
                <a:path w="879" h="858" extrusionOk="0">
                  <a:moveTo>
                    <a:pt x="460" y="0"/>
                  </a:moveTo>
                  <a:lnTo>
                    <a:pt x="0" y="439"/>
                  </a:lnTo>
                  <a:lnTo>
                    <a:pt x="419" y="858"/>
                  </a:lnTo>
                  <a:lnTo>
                    <a:pt x="879" y="41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8420265" y="649310"/>
              <a:ext cx="35737" cy="35698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40" y="0"/>
                  </a:moveTo>
                  <a:lnTo>
                    <a:pt x="1" y="461"/>
                  </a:lnTo>
                  <a:lnTo>
                    <a:pt x="482" y="921"/>
                  </a:lnTo>
                  <a:lnTo>
                    <a:pt x="921" y="48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8455963" y="684969"/>
              <a:ext cx="33295" cy="33295"/>
            </a:xfrm>
            <a:custGeom>
              <a:avLst/>
              <a:gdLst/>
              <a:ahLst/>
              <a:cxnLst/>
              <a:rect l="l" t="t" r="r" b="b"/>
              <a:pathLst>
                <a:path w="859" h="859" extrusionOk="0">
                  <a:moveTo>
                    <a:pt x="440" y="1"/>
                  </a:moveTo>
                  <a:lnTo>
                    <a:pt x="0" y="440"/>
                  </a:lnTo>
                  <a:lnTo>
                    <a:pt x="419" y="859"/>
                  </a:lnTo>
                  <a:lnTo>
                    <a:pt x="858" y="4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8662748" y="407602"/>
              <a:ext cx="35737" cy="34923"/>
            </a:xfrm>
            <a:custGeom>
              <a:avLst/>
              <a:gdLst/>
              <a:ahLst/>
              <a:cxnLst/>
              <a:rect l="l" t="t" r="r" b="b"/>
              <a:pathLst>
                <a:path w="922" h="901" extrusionOk="0">
                  <a:moveTo>
                    <a:pt x="440" y="1"/>
                  </a:moveTo>
                  <a:lnTo>
                    <a:pt x="1" y="440"/>
                  </a:lnTo>
                  <a:lnTo>
                    <a:pt x="482" y="901"/>
                  </a:lnTo>
                  <a:lnTo>
                    <a:pt x="921" y="46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8698446" y="442486"/>
              <a:ext cx="33295" cy="34109"/>
            </a:xfrm>
            <a:custGeom>
              <a:avLst/>
              <a:gdLst/>
              <a:ahLst/>
              <a:cxnLst/>
              <a:rect l="l" t="t" r="r" b="b"/>
              <a:pathLst>
                <a:path w="859" h="880" extrusionOk="0">
                  <a:moveTo>
                    <a:pt x="440" y="1"/>
                  </a:moveTo>
                  <a:lnTo>
                    <a:pt x="0" y="461"/>
                  </a:lnTo>
                  <a:lnTo>
                    <a:pt x="419" y="879"/>
                  </a:lnTo>
                  <a:lnTo>
                    <a:pt x="858" y="4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8628678" y="441672"/>
              <a:ext cx="34923" cy="35737"/>
            </a:xfrm>
            <a:custGeom>
              <a:avLst/>
              <a:gdLst/>
              <a:ahLst/>
              <a:cxnLst/>
              <a:rect l="l" t="t" r="r" b="b"/>
              <a:pathLst>
                <a:path w="901" h="922" extrusionOk="0">
                  <a:moveTo>
                    <a:pt x="440" y="1"/>
                  </a:moveTo>
                  <a:lnTo>
                    <a:pt x="1" y="440"/>
                  </a:lnTo>
                  <a:lnTo>
                    <a:pt x="461" y="921"/>
                  </a:lnTo>
                  <a:lnTo>
                    <a:pt x="901" y="48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8663562" y="477370"/>
              <a:ext cx="34109" cy="33295"/>
            </a:xfrm>
            <a:custGeom>
              <a:avLst/>
              <a:gdLst/>
              <a:ahLst/>
              <a:cxnLst/>
              <a:rect l="l" t="t" r="r" b="b"/>
              <a:pathLst>
                <a:path w="880" h="859" extrusionOk="0">
                  <a:moveTo>
                    <a:pt x="461" y="0"/>
                  </a:moveTo>
                  <a:lnTo>
                    <a:pt x="1" y="440"/>
                  </a:lnTo>
                  <a:lnTo>
                    <a:pt x="419" y="858"/>
                  </a:lnTo>
                  <a:lnTo>
                    <a:pt x="879" y="4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8663562" y="615240"/>
              <a:ext cx="35737" cy="35737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82" y="0"/>
                  </a:moveTo>
                  <a:lnTo>
                    <a:pt x="1" y="482"/>
                  </a:lnTo>
                  <a:lnTo>
                    <a:pt x="461" y="921"/>
                  </a:lnTo>
                  <a:lnTo>
                    <a:pt x="921" y="461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8630306" y="650938"/>
              <a:ext cx="33295" cy="33256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19" y="0"/>
                  </a:moveTo>
                  <a:lnTo>
                    <a:pt x="1" y="419"/>
                  </a:lnTo>
                  <a:lnTo>
                    <a:pt x="440" y="858"/>
                  </a:lnTo>
                  <a:lnTo>
                    <a:pt x="859" y="43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8698446" y="650124"/>
              <a:ext cx="34923" cy="34884"/>
            </a:xfrm>
            <a:custGeom>
              <a:avLst/>
              <a:gdLst/>
              <a:ahLst/>
              <a:cxnLst/>
              <a:rect l="l" t="t" r="r" b="b"/>
              <a:pathLst>
                <a:path w="901" h="900" extrusionOk="0">
                  <a:moveTo>
                    <a:pt x="461" y="0"/>
                  </a:moveTo>
                  <a:lnTo>
                    <a:pt x="0" y="460"/>
                  </a:lnTo>
                  <a:lnTo>
                    <a:pt x="440" y="900"/>
                  </a:lnTo>
                  <a:lnTo>
                    <a:pt x="900" y="440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8664376" y="684969"/>
              <a:ext cx="34109" cy="3410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40" y="1"/>
                  </a:moveTo>
                  <a:lnTo>
                    <a:pt x="1" y="440"/>
                  </a:lnTo>
                  <a:lnTo>
                    <a:pt x="461" y="880"/>
                  </a:lnTo>
                  <a:lnTo>
                    <a:pt x="879" y="46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8455963" y="407602"/>
              <a:ext cx="34884" cy="34923"/>
            </a:xfrm>
            <a:custGeom>
              <a:avLst/>
              <a:gdLst/>
              <a:ahLst/>
              <a:cxnLst/>
              <a:rect l="l" t="t" r="r" b="b"/>
              <a:pathLst>
                <a:path w="900" h="901" extrusionOk="0">
                  <a:moveTo>
                    <a:pt x="461" y="1"/>
                  </a:moveTo>
                  <a:lnTo>
                    <a:pt x="0" y="461"/>
                  </a:lnTo>
                  <a:lnTo>
                    <a:pt x="440" y="901"/>
                  </a:lnTo>
                  <a:lnTo>
                    <a:pt x="900" y="44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8421893" y="442486"/>
              <a:ext cx="34109" cy="3410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40" y="1"/>
                  </a:moveTo>
                  <a:lnTo>
                    <a:pt x="0" y="440"/>
                  </a:lnTo>
                  <a:lnTo>
                    <a:pt x="461" y="879"/>
                  </a:lnTo>
                  <a:lnTo>
                    <a:pt x="879" y="46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8490033" y="442486"/>
              <a:ext cx="35698" cy="34923"/>
            </a:xfrm>
            <a:custGeom>
              <a:avLst/>
              <a:gdLst/>
              <a:ahLst/>
              <a:cxnLst/>
              <a:rect l="l" t="t" r="r" b="b"/>
              <a:pathLst>
                <a:path w="921" h="901" extrusionOk="0">
                  <a:moveTo>
                    <a:pt x="481" y="1"/>
                  </a:moveTo>
                  <a:lnTo>
                    <a:pt x="0" y="461"/>
                  </a:lnTo>
                  <a:lnTo>
                    <a:pt x="460" y="900"/>
                  </a:lnTo>
                  <a:lnTo>
                    <a:pt x="921" y="440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8456777" y="477370"/>
              <a:ext cx="33256" cy="3329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19" y="0"/>
                  </a:moveTo>
                  <a:lnTo>
                    <a:pt x="0" y="419"/>
                  </a:lnTo>
                  <a:lnTo>
                    <a:pt x="440" y="858"/>
                  </a:lnTo>
                  <a:lnTo>
                    <a:pt x="858" y="44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9320AD4-1300-4BE4-91D8-522A8151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2"/>
          <p:cNvSpPr txBox="1">
            <a:spLocks noGrp="1"/>
          </p:cNvSpPr>
          <p:nvPr>
            <p:ph type="title"/>
          </p:nvPr>
        </p:nvSpPr>
        <p:spPr>
          <a:xfrm>
            <a:off x="2039033" y="53944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7E14EE-F0C3-473A-819E-7679D9354B31}"/>
              </a:ext>
            </a:extLst>
          </p:cNvPr>
          <p:cNvSpPr txBox="1"/>
          <p:nvPr/>
        </p:nvSpPr>
        <p:spPr>
          <a:xfrm>
            <a:off x="942436" y="1674638"/>
            <a:ext cx="725912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Karla" panose="020B0604020202020204" charset="0"/>
              </a:rPr>
              <a:t>The main aim of this project is to save lives of people by providing blood. </a:t>
            </a:r>
          </a:p>
          <a:p>
            <a:pPr marL="285750" indent="-285750" algn="just"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Karla" panose="020B0604020202020204" charset="0"/>
              </a:rPr>
              <a:t>Our project Online Blood Donation Center Website.</a:t>
            </a:r>
          </a:p>
          <a:p>
            <a:pPr marL="285750" indent="-285750" algn="just"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Karla" panose="020B0604020202020204" charset="0"/>
              </a:rPr>
              <a:t>This website reduces the time to a greater extent that is searching for the required blood.</a:t>
            </a:r>
          </a:p>
          <a:p>
            <a:pPr marL="285750" indent="-285750" algn="just"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Karla" panose="020B0604020202020204" charset="0"/>
              </a:rPr>
              <a:t>Thus this application provides the required information in less time and also helps in quicker decision making. </a:t>
            </a:r>
            <a:endParaRPr lang="en-US" sz="2000" dirty="0">
              <a:latin typeface="Karla" panose="020B0604020202020204" charset="0"/>
              <a:cs typeface="Times New Roman" pitchFamily="18" charset="0"/>
            </a:endParaRP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D9638-2CA2-4BA0-926A-05A419CD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4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655550" y="442848"/>
            <a:ext cx="5832900" cy="383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u="sng" dirty="0"/>
            </a:br>
            <a:r>
              <a:rPr lang="en-US" u="sng" dirty="0"/>
              <a:t>STATEMENT OF THE PROBLEMS</a:t>
            </a:r>
          </a:p>
        </p:txBody>
      </p:sp>
      <p:sp>
        <p:nvSpPr>
          <p:cNvPr id="539" name="Google Shape;539;p35"/>
          <p:cNvSpPr txBox="1">
            <a:spLocks noGrp="1"/>
          </p:cNvSpPr>
          <p:nvPr>
            <p:ph type="subTitle" idx="1"/>
          </p:nvPr>
        </p:nvSpPr>
        <p:spPr>
          <a:xfrm>
            <a:off x="757365" y="2060050"/>
            <a:ext cx="7629269" cy="2511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Karla" panose="020B0604020202020204" charset="0"/>
                <a:cs typeface="Times New Roman" panose="02020603050405020304" pitchFamily="18" charset="0"/>
              </a:rPr>
              <a:t>The major problem in Blood Donation systems was that, they don’t follow the actual needs of users.</a:t>
            </a:r>
            <a:endParaRPr lang="en-US" sz="1800" dirty="0">
              <a:latin typeface="Karla" panose="020B0604020202020204" charset="0"/>
              <a:cs typeface="Times New Roman" pitchFamily="18" charset="0"/>
            </a:endParaRP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Karla" panose="020B0604020202020204" charset="0"/>
                <a:cs typeface="Times New Roman" pitchFamily="18" charset="0"/>
              </a:rPr>
              <a:t>Traditional blood donation systems were developed by 1 or 2 perspective. 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Karla" panose="020B0604020202020204" charset="0"/>
                <a:cs typeface="Times New Roman" pitchFamily="18" charset="0"/>
              </a:rPr>
              <a:t>There was shortage and sometimes unavailability of rare blood groups due to less modules i.e. patient and donors.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Karla" panose="020B0604020202020204" charset="0"/>
              <a:cs typeface="Times New Roman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sz="1800" dirty="0">
              <a:latin typeface="Karl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0831C-C295-4799-9BE9-16D495E4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7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206316" y="-923836"/>
            <a:ext cx="6731367" cy="3657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sz="4000" u="sng" dirty="0">
                <a:solidFill>
                  <a:srgbClr val="C00000"/>
                </a:solidFill>
                <a:latin typeface="Rajdhani" panose="020B0604020202020204" charset="0"/>
                <a:cs typeface="Rajdhani" panose="020B0604020202020204" charset="0"/>
              </a:rPr>
            </a:br>
            <a:r>
              <a:rPr lang="en-US" sz="4000" u="sng" dirty="0">
                <a:solidFill>
                  <a:srgbClr val="C00000"/>
                </a:solidFill>
                <a:latin typeface="Rajdhani" panose="020B0604020202020204" charset="0"/>
                <a:cs typeface="Rajdhani" panose="020B0604020202020204" charset="0"/>
              </a:rPr>
              <a:t>AM I ACCEPTABLE DONOR?</a:t>
            </a:r>
            <a:br>
              <a:rPr lang="en-US" sz="4000" i="0" u="sng" dirty="0">
                <a:solidFill>
                  <a:schemeClr val="tx1"/>
                </a:solidFill>
                <a:effectLst/>
                <a:latin typeface="Karla" panose="020B0604020202020204" charset="0"/>
              </a:rPr>
            </a:br>
            <a:endParaRPr lang="en-US" sz="4000" u="sng" dirty="0">
              <a:latin typeface="Karla" panose="020B0604020202020204" charset="0"/>
            </a:endParaRPr>
          </a:p>
        </p:txBody>
      </p:sp>
      <p:sp>
        <p:nvSpPr>
          <p:cNvPr id="539" name="Google Shape;539;p35"/>
          <p:cNvSpPr txBox="1">
            <a:spLocks noGrp="1"/>
          </p:cNvSpPr>
          <p:nvPr>
            <p:ph type="subTitle" idx="1"/>
          </p:nvPr>
        </p:nvSpPr>
        <p:spPr>
          <a:xfrm>
            <a:off x="1108129" y="1720843"/>
            <a:ext cx="6829553" cy="2634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rla" panose="020B0604020202020204" charset="0"/>
                <a:cs typeface="Times New Roman" pitchFamily="18" charset="0"/>
              </a:rPr>
              <a:t>Be at lest 17 years old</a:t>
            </a:r>
          </a:p>
          <a:p>
            <a:pPr algn="l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rla" panose="020B0604020202020204" charset="0"/>
                <a:cs typeface="Times New Roman" pitchFamily="18" charset="0"/>
              </a:rPr>
              <a:t>Weight at least 110 </a:t>
            </a:r>
            <a:r>
              <a:rPr lang="en-US" sz="2000" dirty="0" err="1">
                <a:solidFill>
                  <a:schemeClr val="tx1"/>
                </a:solidFill>
                <a:latin typeface="Karla" panose="020B0604020202020204" charset="0"/>
                <a:cs typeface="Times New Roman" pitchFamily="18" charset="0"/>
              </a:rPr>
              <a:t>lbs</a:t>
            </a:r>
            <a:endParaRPr lang="en-US" sz="2000" dirty="0">
              <a:solidFill>
                <a:schemeClr val="tx1"/>
              </a:solidFill>
              <a:latin typeface="Karla" panose="020B0604020202020204" charset="0"/>
              <a:cs typeface="Times New Roman" pitchFamily="18" charset="0"/>
            </a:endParaRPr>
          </a:p>
          <a:p>
            <a:pPr algn="l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rla" panose="020B0604020202020204" charset="0"/>
                <a:cs typeface="Times New Roman" pitchFamily="18" charset="0"/>
              </a:rPr>
              <a:t>Be in good health</a:t>
            </a:r>
          </a:p>
          <a:p>
            <a:pPr algn="l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rla" panose="020B0604020202020204" charset="0"/>
                <a:cs typeface="Times New Roman" pitchFamily="18" charset="0"/>
              </a:rPr>
              <a:t>Know the names of any medicines you have recently taken</a:t>
            </a:r>
          </a:p>
          <a:p>
            <a:pPr algn="l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Karla" panose="020B0604020202020204" charset="0"/>
                <a:cs typeface="Times New Roman" pitchFamily="18" charset="0"/>
              </a:rPr>
              <a:t>Have recently eaten a good meal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sz="2000" dirty="0">
              <a:latin typeface="Karl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11E53-9EFB-4AB4-A055-C2D57C27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2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147916" y="507826"/>
            <a:ext cx="684816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i="0" u="sng" dirty="0">
                <a:solidFill>
                  <a:srgbClr val="C00000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SOFTWARE REQUIREMENT SPECIFICATION</a:t>
            </a:r>
            <a:endParaRPr lang="en-IN" sz="4000" u="sng" dirty="0"/>
          </a:p>
        </p:txBody>
      </p:sp>
      <p:sp>
        <p:nvSpPr>
          <p:cNvPr id="538" name="Google Shape;538;p35"/>
          <p:cNvSpPr txBox="1">
            <a:spLocks noGrp="1"/>
          </p:cNvSpPr>
          <p:nvPr>
            <p:ph type="title"/>
          </p:nvPr>
        </p:nvSpPr>
        <p:spPr>
          <a:xfrm>
            <a:off x="924560" y="1551330"/>
            <a:ext cx="3233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IN" sz="2200" i="0" dirty="0">
                <a:solidFill>
                  <a:srgbClr val="C00000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Hardware Requirements</a:t>
            </a:r>
            <a:endParaRPr sz="2200" dirty="0">
              <a:solidFill>
                <a:srgbClr val="C00000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539" name="Google Shape;539;p35"/>
          <p:cNvSpPr txBox="1">
            <a:spLocks noGrp="1"/>
          </p:cNvSpPr>
          <p:nvPr>
            <p:ph type="subTitle" idx="1"/>
          </p:nvPr>
        </p:nvSpPr>
        <p:spPr>
          <a:xfrm>
            <a:off x="924560" y="1920239"/>
            <a:ext cx="7944137" cy="1462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Karla" panose="020B0604020202020204" charset="0"/>
              </a:rPr>
              <a:t>Processor :</a:t>
            </a:r>
            <a:r>
              <a:rPr lang="en-IN" b="0" i="0" dirty="0">
                <a:solidFill>
                  <a:srgbClr val="C00000"/>
                </a:solidFill>
                <a:effectLst/>
                <a:latin typeface="Karla" panose="020B0604020202020204" charset="0"/>
              </a:rPr>
              <a:t> 1.2 </a:t>
            </a:r>
            <a:r>
              <a:rPr lang="en-IN" b="0" i="0" dirty="0" err="1">
                <a:solidFill>
                  <a:srgbClr val="C00000"/>
                </a:solidFill>
                <a:effectLst/>
                <a:latin typeface="Karla" panose="020B0604020202020204" charset="0"/>
              </a:rPr>
              <a:t>Ghz</a:t>
            </a:r>
            <a:r>
              <a:rPr lang="en-IN" b="0" i="0" dirty="0">
                <a:solidFill>
                  <a:srgbClr val="C00000"/>
                </a:solidFill>
                <a:effectLst/>
                <a:latin typeface="Karla" panose="020B0604020202020204" charset="0"/>
              </a:rPr>
              <a:t> or More</a:t>
            </a:r>
            <a:endParaRPr lang="en-IN" b="0" i="0" dirty="0">
              <a:solidFill>
                <a:srgbClr val="000000"/>
              </a:solidFill>
              <a:effectLst/>
              <a:latin typeface="Karla" panose="020B0604020202020204" charset="0"/>
            </a:endParaRP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Karla" panose="020B0604020202020204" charset="0"/>
              </a:rPr>
              <a:t>RAM:</a:t>
            </a:r>
            <a:r>
              <a:rPr lang="en-IN" b="0" i="0" dirty="0">
                <a:solidFill>
                  <a:srgbClr val="C00000"/>
                </a:solidFill>
                <a:effectLst/>
                <a:latin typeface="Karla" panose="020B0604020202020204" charset="0"/>
              </a:rPr>
              <a:t> 1 Gb or More</a:t>
            </a:r>
            <a:endParaRPr lang="en-IN" b="0" i="0" dirty="0">
              <a:solidFill>
                <a:srgbClr val="000000"/>
              </a:solidFill>
              <a:effectLst/>
              <a:latin typeface="Karla" panose="020B0604020202020204" charset="0"/>
            </a:endParaRPr>
          </a:p>
          <a:p>
            <a:pPr algn="l"/>
            <a:r>
              <a:rPr lang="en-IN" b="0" i="0" dirty="0" err="1">
                <a:solidFill>
                  <a:srgbClr val="000000"/>
                </a:solidFill>
                <a:effectLst/>
                <a:latin typeface="Karla" panose="020B0604020202020204" charset="0"/>
              </a:rPr>
              <a:t>HardDisk</a:t>
            </a:r>
            <a:r>
              <a:rPr lang="en-IN" b="0" i="0" dirty="0">
                <a:solidFill>
                  <a:srgbClr val="000000"/>
                </a:solidFill>
                <a:effectLst/>
                <a:latin typeface="Karla" panose="020B0604020202020204" charset="0"/>
              </a:rPr>
              <a:t>:</a:t>
            </a:r>
            <a:r>
              <a:rPr lang="en-IN" b="0" i="0" dirty="0">
                <a:solidFill>
                  <a:srgbClr val="C00000"/>
                </a:solidFill>
                <a:effectLst/>
                <a:latin typeface="Karla" panose="020B0604020202020204" charset="0"/>
              </a:rPr>
              <a:t> 80 Gb or More</a:t>
            </a:r>
            <a:endParaRPr lang="en-IN" b="0" i="0" dirty="0">
              <a:solidFill>
                <a:srgbClr val="000000"/>
              </a:solidFill>
              <a:effectLst/>
              <a:latin typeface="Karla" panose="020B0604020202020204" charset="0"/>
            </a:endParaRPr>
          </a:p>
          <a:p>
            <a:pPr algn="l"/>
            <a:endParaRPr lang="en-IN" sz="1600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IN" sz="2200" b="1" i="0" dirty="0">
                <a:solidFill>
                  <a:srgbClr val="C00000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Software Requirements:</a:t>
            </a:r>
          </a:p>
          <a:p>
            <a:pPr algn="l"/>
            <a:endParaRPr lang="en-IN" sz="1600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Karla" panose="020B0604020202020204" charset="0"/>
              </a:rPr>
              <a:t>Operating System:</a:t>
            </a:r>
            <a:r>
              <a:rPr lang="en-IN" b="0" i="0" dirty="0">
                <a:solidFill>
                  <a:srgbClr val="C00000"/>
                </a:solidFill>
                <a:effectLst/>
                <a:latin typeface="Karla" panose="020B0604020202020204" charset="0"/>
              </a:rPr>
              <a:t> Windows XP, 7, 8, 10</a:t>
            </a:r>
            <a:endParaRPr lang="en-IN" b="0" i="0" dirty="0">
              <a:solidFill>
                <a:srgbClr val="000000"/>
              </a:solidFill>
              <a:effectLst/>
              <a:latin typeface="Karla" panose="020B0604020202020204" charset="0"/>
            </a:endParaRP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Karla" panose="020B0604020202020204" charset="0"/>
              </a:rPr>
              <a:t>Web Browser:</a:t>
            </a:r>
            <a:r>
              <a:rPr lang="en-IN" b="0" i="0" dirty="0">
                <a:solidFill>
                  <a:srgbClr val="C00000"/>
                </a:solidFill>
                <a:effectLst/>
                <a:latin typeface="Karla" panose="020B0604020202020204" charset="0"/>
              </a:rPr>
              <a:t> Explorer, Firefox, Google Chrome</a:t>
            </a:r>
            <a:endParaRPr lang="en-IN" b="0" i="0" dirty="0">
              <a:solidFill>
                <a:srgbClr val="000000"/>
              </a:solidFill>
              <a:effectLst/>
              <a:latin typeface="Karla" panose="020B0604020202020204" charset="0"/>
            </a:endParaRP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Karla" panose="020B0604020202020204" charset="0"/>
              </a:rPr>
              <a:t>Language Used:</a:t>
            </a:r>
            <a:r>
              <a:rPr lang="en-IN" b="0" i="0" dirty="0">
                <a:solidFill>
                  <a:srgbClr val="C00000"/>
                </a:solidFill>
                <a:effectLst/>
                <a:latin typeface="Karla" panose="020B0604020202020204" charset="0"/>
              </a:rPr>
              <a:t> PHP, CSS, </a:t>
            </a:r>
            <a:r>
              <a:rPr lang="en-IN" b="0" i="0" dirty="0" err="1">
                <a:solidFill>
                  <a:srgbClr val="C00000"/>
                </a:solidFill>
                <a:effectLst/>
                <a:latin typeface="Karla" panose="020B0604020202020204" charset="0"/>
              </a:rPr>
              <a:t>Javascript</a:t>
            </a:r>
            <a:r>
              <a:rPr lang="en-IN" b="0" i="0" dirty="0">
                <a:solidFill>
                  <a:srgbClr val="C00000"/>
                </a:solidFill>
                <a:effectLst/>
                <a:latin typeface="Karla" panose="020B0604020202020204" charset="0"/>
              </a:rPr>
              <a:t>, MYSQL, Bootstrap, </a:t>
            </a:r>
            <a:r>
              <a:rPr lang="en-IN" dirty="0" err="1">
                <a:solidFill>
                  <a:srgbClr val="C00000"/>
                </a:solidFill>
                <a:latin typeface="Karla" panose="020B0604020202020204" charset="0"/>
              </a:rPr>
              <a:t>J</a:t>
            </a:r>
            <a:r>
              <a:rPr lang="en-IN" b="0" i="0" dirty="0" err="1">
                <a:solidFill>
                  <a:srgbClr val="C00000"/>
                </a:solidFill>
                <a:effectLst/>
                <a:latin typeface="Karla" panose="020B0604020202020204" charset="0"/>
              </a:rPr>
              <a:t>query</a:t>
            </a:r>
            <a:r>
              <a:rPr lang="en-IN" b="0" i="0" dirty="0">
                <a:solidFill>
                  <a:srgbClr val="C00000"/>
                </a:solidFill>
                <a:effectLst/>
                <a:latin typeface="Karla" panose="020B0604020202020204" charset="0"/>
              </a:rPr>
              <a:t>, Ajax</a:t>
            </a:r>
            <a:endParaRPr lang="en-IN" b="0" i="0" dirty="0">
              <a:solidFill>
                <a:srgbClr val="000000"/>
              </a:solidFill>
              <a:effectLst/>
              <a:latin typeface="Karla" panose="020B0604020202020204" charset="0"/>
            </a:endParaRPr>
          </a:p>
          <a:p>
            <a:br>
              <a:rPr lang="en-IN" sz="1600" dirty="0"/>
            </a:b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F2080-1E20-46C5-8350-C7A16F98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5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147916" y="507826"/>
            <a:ext cx="684816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solidFill>
                  <a:srgbClr val="C00000"/>
                </a:solidFill>
                <a:latin typeface="Rajdhani" panose="020B0604020202020204" charset="0"/>
                <a:cs typeface="Rajdhani" panose="020B0604020202020204" charset="0"/>
              </a:rPr>
              <a:t>DATA FLOW DIAGRAM</a:t>
            </a:r>
            <a:endParaRPr lang="en-IN" sz="4000" u="sng" dirty="0">
              <a:solidFill>
                <a:srgbClr val="C00000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2E340-1AA8-4C09-B036-CB7840C8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94B06-F2CB-435C-9F2B-62EF58DCF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958" y="1325451"/>
            <a:ext cx="5220083" cy="36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0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 idx="8"/>
          </p:nvPr>
        </p:nvSpPr>
        <p:spPr>
          <a:xfrm>
            <a:off x="1147916" y="507826"/>
            <a:ext cx="70041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solidFill>
                  <a:srgbClr val="C00000"/>
                </a:solidFill>
                <a:latin typeface="Rajdhani" panose="020B0604020202020204" charset="0"/>
                <a:cs typeface="Rajdhani" panose="020B0604020202020204" charset="0"/>
              </a:rPr>
              <a:t>ENTITY - RELATIONSHIP DIAGRAM</a:t>
            </a:r>
            <a:endParaRPr lang="en-IN" sz="4000" u="sng" dirty="0">
              <a:solidFill>
                <a:srgbClr val="C00000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4EF98-8C02-43C9-9388-16FB55FE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34" y="4581034"/>
            <a:ext cx="562466" cy="562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A2812-A98E-4F45-B898-C3EE29BB2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8"/>
          <a:stretch/>
        </p:blipFill>
        <p:spPr>
          <a:xfrm>
            <a:off x="1892475" y="1476350"/>
            <a:ext cx="5359047" cy="33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57"/>
      </p:ext>
    </p:extLst>
  </p:cSld>
  <p:clrMapOvr>
    <a:masterClrMapping/>
  </p:clrMapOvr>
</p:sld>
</file>

<file path=ppt/theme/theme1.xml><?xml version="1.0" encoding="utf-8"?>
<a:theme xmlns:a="http://schemas.openxmlformats.org/drawingml/2006/main" name="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496</Words>
  <Application>Microsoft Office PowerPoint</Application>
  <PresentationFormat>On-screen Show (16:9)</PresentationFormat>
  <Paragraphs>106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Karla</vt:lpstr>
      <vt:lpstr>Symbol</vt:lpstr>
      <vt:lpstr>Arial</vt:lpstr>
      <vt:lpstr>Roboto</vt:lpstr>
      <vt:lpstr>Barlow</vt:lpstr>
      <vt:lpstr>Source Sans Pro</vt:lpstr>
      <vt:lpstr>Rajdhani</vt:lpstr>
      <vt:lpstr>Times New Roman</vt:lpstr>
      <vt:lpstr>Blood Transfusion Center by Slidesgo</vt:lpstr>
      <vt:lpstr>PowerPoint Presentation</vt:lpstr>
      <vt:lpstr>Blood Donation Center</vt:lpstr>
      <vt:lpstr>OUTLINE</vt:lpstr>
      <vt:lpstr>INTRODUCTION</vt:lpstr>
      <vt:lpstr> STATEMENT OF THE PROBLEMS</vt:lpstr>
      <vt:lpstr> AM I ACCEPTABLE DONOR? </vt:lpstr>
      <vt:lpstr>SOFTWARE REQUIREMENT SPECIFICATION</vt:lpstr>
      <vt:lpstr>DATA FLOW DIAGRAM</vt:lpstr>
      <vt:lpstr>ENTITY - RELATIONSHIP DIAGRAM</vt:lpstr>
      <vt:lpstr>GANTT CHART</vt:lpstr>
      <vt:lpstr>HOME PAGE</vt:lpstr>
      <vt:lpstr>SEARCH PAGE</vt:lpstr>
      <vt:lpstr>SIGN UP PAGE</vt:lpstr>
      <vt:lpstr>SIGN IN PAGE</vt:lpstr>
      <vt:lpstr>AFTER SIGN IN (NOT DONATED BLOOD)</vt:lpstr>
      <vt:lpstr>AFTER SIGN IN CLICK ON SAVE LIFE (DONATED BLOOD)</vt:lpstr>
      <vt:lpstr>DASHBOARD</vt:lpstr>
      <vt:lpstr>DONORS DETAILS PAGE</vt:lpstr>
      <vt:lpstr>ABOUT US PAGE</vt:lpstr>
      <vt:lpstr>CONCLUSION</vt:lpstr>
      <vt:lpstr>TEAM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Donation Center</dc:title>
  <dc:creator>Admin</dc:creator>
  <cp:lastModifiedBy>Yatharth Chauhan</cp:lastModifiedBy>
  <cp:revision>36</cp:revision>
  <dcterms:modified xsi:type="dcterms:W3CDTF">2021-11-17T11:19:04Z</dcterms:modified>
</cp:coreProperties>
</file>